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9" r:id="rId3"/>
    <p:sldId id="303" r:id="rId4"/>
    <p:sldId id="321" r:id="rId5"/>
    <p:sldId id="297" r:id="rId6"/>
    <p:sldId id="267" r:id="rId7"/>
    <p:sldId id="299" r:id="rId8"/>
    <p:sldId id="319" r:id="rId9"/>
    <p:sldId id="268" r:id="rId10"/>
    <p:sldId id="304" r:id="rId11"/>
    <p:sldId id="296" r:id="rId12"/>
    <p:sldId id="306" r:id="rId13"/>
    <p:sldId id="300" r:id="rId14"/>
    <p:sldId id="301" r:id="rId15"/>
    <p:sldId id="322" r:id="rId16"/>
    <p:sldId id="270" r:id="rId17"/>
    <p:sldId id="307" r:id="rId18"/>
    <p:sldId id="305" r:id="rId19"/>
    <p:sldId id="272" r:id="rId20"/>
    <p:sldId id="298" r:id="rId21"/>
    <p:sldId id="273" r:id="rId22"/>
    <p:sldId id="274" r:id="rId23"/>
    <p:sldId id="311" r:id="rId24"/>
    <p:sldId id="317" r:id="rId25"/>
    <p:sldId id="316" r:id="rId26"/>
    <p:sldId id="318" r:id="rId27"/>
    <p:sldId id="285" r:id="rId28"/>
    <p:sldId id="279" r:id="rId29"/>
    <p:sldId id="283" r:id="rId30"/>
    <p:sldId id="313" r:id="rId31"/>
    <p:sldId id="282" r:id="rId32"/>
    <p:sldId id="288" r:id="rId33"/>
    <p:sldId id="290" r:id="rId34"/>
    <p:sldId id="291" r:id="rId35"/>
    <p:sldId id="292" r:id="rId36"/>
    <p:sldId id="293" r:id="rId37"/>
    <p:sldId id="294" r:id="rId38"/>
    <p:sldId id="320" r:id="rId39"/>
    <p:sldId id="295" r:id="rId40"/>
    <p:sldId id="323" r:id="rId41"/>
    <p:sldId id="314" r:id="rId42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pertina" id="{EAE1373B-12C2-4AFF-9F71-80C11DCCA118}">
          <p14:sldIdLst>
            <p14:sldId id="261"/>
          </p14:sldIdLst>
        </p14:section>
        <p14:section name="Riepilogo" id="{217D69CB-8B33-4C5B-A230-D1C3377697FF}">
          <p14:sldIdLst>
            <p14:sldId id="259"/>
            <p14:sldId id="303"/>
            <p14:sldId id="321"/>
          </p14:sldIdLst>
        </p14:section>
        <p14:section name="Apertura capitolo" id="{08510732-FB9A-4F30-960F-7D8C205C7821}">
          <p14:sldIdLst>
            <p14:sldId id="297"/>
            <p14:sldId id="267"/>
            <p14:sldId id="299"/>
            <p14:sldId id="319"/>
            <p14:sldId id="268"/>
            <p14:sldId id="304"/>
            <p14:sldId id="296"/>
            <p14:sldId id="306"/>
            <p14:sldId id="300"/>
            <p14:sldId id="301"/>
            <p14:sldId id="322"/>
            <p14:sldId id="270"/>
            <p14:sldId id="307"/>
            <p14:sldId id="305"/>
            <p14:sldId id="272"/>
            <p14:sldId id="298"/>
          </p14:sldIdLst>
        </p14:section>
        <p14:section name="Testi" id="{A1B53D1D-1763-4053-B273-381F3109978D}">
          <p14:sldIdLst>
            <p14:sldId id="273"/>
            <p14:sldId id="274"/>
            <p14:sldId id="311"/>
            <p14:sldId id="317"/>
            <p14:sldId id="316"/>
            <p14:sldId id="318"/>
            <p14:sldId id="285"/>
            <p14:sldId id="279"/>
            <p14:sldId id="283"/>
            <p14:sldId id="313"/>
            <p14:sldId id="282"/>
            <p14:sldId id="288"/>
            <p14:sldId id="290"/>
            <p14:sldId id="291"/>
            <p14:sldId id="292"/>
            <p14:sldId id="293"/>
            <p14:sldId id="294"/>
            <p14:sldId id="320"/>
            <p14:sldId id="295"/>
            <p14:sldId id="323"/>
            <p14:sldId id="314"/>
          </p14:sldIdLst>
        </p14:section>
        <p14:section name="Chiusura" id="{59EFE011-DA1C-4650-86D7-C634324B7831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53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152" autoAdjust="0"/>
  </p:normalViewPr>
  <p:slideViewPr>
    <p:cSldViewPr snapToGrid="0">
      <p:cViewPr varScale="1">
        <p:scale>
          <a:sx n="104" d="100"/>
          <a:sy n="104" d="100"/>
        </p:scale>
        <p:origin x="88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Numero</a:t>
            </a:r>
            <a:r>
              <a:rPr lang="en-US" dirty="0"/>
              <a:t> </a:t>
            </a:r>
            <a:r>
              <a:rPr lang="en-US" dirty="0" err="1"/>
              <a:t>dipendenti</a:t>
            </a:r>
            <a:endParaRPr lang="en-US" dirty="0"/>
          </a:p>
          <a:p>
            <a:pPr>
              <a:defRPr/>
            </a:pP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2897344653235643E-2"/>
          <c:y val="0.13630658051063296"/>
          <c:w val="0.96641722784192108"/>
          <c:h val="0.78413133801177104"/>
        </c:manualLayout>
      </c:layout>
      <c:lineChart>
        <c:grouping val="standar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3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Foglio1!$A$2:$A$22</c:f>
              <c:numCache>
                <c:formatCode>General</c:formatCode>
                <c:ptCount val="21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  <c:pt idx="20">
                  <c:v>2024</c:v>
                </c:pt>
              </c:numCache>
            </c:numRef>
          </c:cat>
          <c:val>
            <c:numRef>
              <c:f>Foglio1!$B$2:$B$22</c:f>
              <c:numCache>
                <c:formatCode>General</c:formatCode>
                <c:ptCount val="21"/>
                <c:pt idx="0">
                  <c:v>55</c:v>
                </c:pt>
                <c:pt idx="1">
                  <c:v>55</c:v>
                </c:pt>
                <c:pt idx="2">
                  <c:v>57</c:v>
                </c:pt>
                <c:pt idx="3">
                  <c:v>59</c:v>
                </c:pt>
                <c:pt idx="4">
                  <c:v>60</c:v>
                </c:pt>
                <c:pt idx="5">
                  <c:v>67</c:v>
                </c:pt>
                <c:pt idx="6">
                  <c:v>70</c:v>
                </c:pt>
                <c:pt idx="7">
                  <c:v>70</c:v>
                </c:pt>
                <c:pt idx="8">
                  <c:v>70</c:v>
                </c:pt>
                <c:pt idx="9">
                  <c:v>71</c:v>
                </c:pt>
                <c:pt idx="10">
                  <c:v>72</c:v>
                </c:pt>
                <c:pt idx="11">
                  <c:v>82</c:v>
                </c:pt>
                <c:pt idx="12">
                  <c:v>81</c:v>
                </c:pt>
                <c:pt idx="13">
                  <c:v>90</c:v>
                </c:pt>
                <c:pt idx="14">
                  <c:v>89</c:v>
                </c:pt>
                <c:pt idx="15">
                  <c:v>92</c:v>
                </c:pt>
                <c:pt idx="16">
                  <c:v>95</c:v>
                </c:pt>
                <c:pt idx="17">
                  <c:v>93</c:v>
                </c:pt>
                <c:pt idx="18">
                  <c:v>92</c:v>
                </c:pt>
                <c:pt idx="19">
                  <c:v>91</c:v>
                </c:pt>
                <c:pt idx="20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CC9-4C69-B37F-7325323A18A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68741647"/>
        <c:axId val="368721967"/>
      </c:lineChart>
      <c:catAx>
        <c:axId val="3687416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68721967"/>
        <c:crosses val="autoZero"/>
        <c:auto val="1"/>
        <c:lblAlgn val="ctr"/>
        <c:lblOffset val="100"/>
        <c:noMultiLvlLbl val="0"/>
      </c:catAx>
      <c:valAx>
        <c:axId val="3687219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68741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Punti</a:t>
            </a:r>
            <a:r>
              <a:rPr lang="en-US" dirty="0"/>
              <a:t>   </a:t>
            </a:r>
            <a:r>
              <a:rPr lang="en-US" dirty="0" err="1"/>
              <a:t>vendita</a:t>
            </a:r>
            <a:endParaRPr lang="en-US" dirty="0"/>
          </a:p>
          <a:p>
            <a:pPr>
              <a:defRPr/>
            </a:pP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9753761046730151E-2"/>
          <c:y val="9.2974421371701116E-2"/>
          <c:w val="0.96641722784192108"/>
          <c:h val="0.78413133801177104"/>
        </c:manualLayout>
      </c:layout>
      <c:lineChart>
        <c:grouping val="standar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3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Foglio1!$A$2:$A$22</c:f>
              <c:numCache>
                <c:formatCode>General</c:formatCode>
                <c:ptCount val="21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  <c:pt idx="20">
                  <c:v>2024</c:v>
                </c:pt>
              </c:numCache>
            </c:numRef>
          </c:cat>
          <c:val>
            <c:numRef>
              <c:f>Foglio1!$B$2:$B$22</c:f>
              <c:numCache>
                <c:formatCode>General</c:formatCode>
                <c:ptCount val="21"/>
                <c:pt idx="0">
                  <c:v>17</c:v>
                </c:pt>
                <c:pt idx="1">
                  <c:v>18</c:v>
                </c:pt>
                <c:pt idx="2">
                  <c:v>17</c:v>
                </c:pt>
                <c:pt idx="3">
                  <c:v>17</c:v>
                </c:pt>
                <c:pt idx="4">
                  <c:v>17</c:v>
                </c:pt>
                <c:pt idx="5">
                  <c:v>20</c:v>
                </c:pt>
                <c:pt idx="6">
                  <c:v>22</c:v>
                </c:pt>
                <c:pt idx="7">
                  <c:v>22</c:v>
                </c:pt>
                <c:pt idx="8">
                  <c:v>24</c:v>
                </c:pt>
                <c:pt idx="9">
                  <c:v>25</c:v>
                </c:pt>
                <c:pt idx="10">
                  <c:v>25</c:v>
                </c:pt>
                <c:pt idx="11">
                  <c:v>26</c:v>
                </c:pt>
                <c:pt idx="12">
                  <c:v>27</c:v>
                </c:pt>
                <c:pt idx="13">
                  <c:v>27</c:v>
                </c:pt>
                <c:pt idx="14">
                  <c:v>27</c:v>
                </c:pt>
                <c:pt idx="15">
                  <c:v>29</c:v>
                </c:pt>
                <c:pt idx="16">
                  <c:v>29</c:v>
                </c:pt>
                <c:pt idx="17">
                  <c:v>29</c:v>
                </c:pt>
                <c:pt idx="18">
                  <c:v>29</c:v>
                </c:pt>
                <c:pt idx="19">
                  <c:v>29</c:v>
                </c:pt>
                <c:pt idx="20">
                  <c:v>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32A-4945-86C7-DFF5B964CE7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68741647"/>
        <c:axId val="368721967"/>
      </c:lineChart>
      <c:catAx>
        <c:axId val="3687416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68721967"/>
        <c:crosses val="autoZero"/>
        <c:auto val="1"/>
        <c:lblAlgn val="ctr"/>
        <c:lblOffset val="100"/>
        <c:noMultiLvlLbl val="0"/>
      </c:catAx>
      <c:valAx>
        <c:axId val="3687219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68741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Numero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Soci</a:t>
            </a:r>
            <a:endParaRPr lang="en-US" dirty="0"/>
          </a:p>
          <a:p>
            <a:pPr>
              <a:defRPr/>
            </a:pPr>
            <a:r>
              <a:rPr lang="en-US" dirty="0">
                <a:highlight>
                  <a:srgbClr val="FFFF00"/>
                </a:highlight>
              </a:rPr>
              <a:t> </a:t>
            </a:r>
          </a:p>
          <a:p>
            <a:pPr>
              <a:defRPr/>
            </a:pP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2897344653235643E-2"/>
          <c:y val="0.13630658051063296"/>
          <c:w val="0.96641722784192108"/>
          <c:h val="0.78413133801177104"/>
        </c:manualLayout>
      </c:layout>
      <c:lineChart>
        <c:grouping val="standar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3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Foglio1!$A$2:$A$22</c:f>
              <c:numCache>
                <c:formatCode>General</c:formatCode>
                <c:ptCount val="21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  <c:pt idx="20">
                  <c:v>2024</c:v>
                </c:pt>
              </c:numCache>
            </c:numRef>
          </c:cat>
          <c:val>
            <c:numRef>
              <c:f>Foglio1!$B$2:$B$22</c:f>
              <c:numCache>
                <c:formatCode>#,##0</c:formatCode>
                <c:ptCount val="21"/>
                <c:pt idx="0">
                  <c:v>2126</c:v>
                </c:pt>
                <c:pt idx="1">
                  <c:v>2197</c:v>
                </c:pt>
                <c:pt idx="2">
                  <c:v>2258</c:v>
                </c:pt>
                <c:pt idx="3">
                  <c:v>2318</c:v>
                </c:pt>
                <c:pt idx="4">
                  <c:v>2505</c:v>
                </c:pt>
                <c:pt idx="5">
                  <c:v>2606</c:v>
                </c:pt>
                <c:pt idx="6">
                  <c:v>2572</c:v>
                </c:pt>
                <c:pt idx="7">
                  <c:v>2609</c:v>
                </c:pt>
                <c:pt idx="8">
                  <c:v>2683</c:v>
                </c:pt>
                <c:pt idx="9">
                  <c:v>2748</c:v>
                </c:pt>
                <c:pt idx="10">
                  <c:v>2765</c:v>
                </c:pt>
                <c:pt idx="11" formatCode="General">
                  <c:v>2796</c:v>
                </c:pt>
                <c:pt idx="12" formatCode="General">
                  <c:v>2849</c:v>
                </c:pt>
                <c:pt idx="13" formatCode="General">
                  <c:v>2857</c:v>
                </c:pt>
                <c:pt idx="14" formatCode="General">
                  <c:v>2884</c:v>
                </c:pt>
                <c:pt idx="15" formatCode="General">
                  <c:v>2913</c:v>
                </c:pt>
                <c:pt idx="16" formatCode="General">
                  <c:v>2950</c:v>
                </c:pt>
                <c:pt idx="17" formatCode="General">
                  <c:v>2980</c:v>
                </c:pt>
                <c:pt idx="18" formatCode="General">
                  <c:v>2992</c:v>
                </c:pt>
                <c:pt idx="19" formatCode="General">
                  <c:v>3015</c:v>
                </c:pt>
                <c:pt idx="20" formatCode="General">
                  <c:v>3061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377-40AA-9AC0-6DF79E64E57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68741647"/>
        <c:axId val="368721967"/>
      </c:lineChart>
      <c:catAx>
        <c:axId val="3687416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68721967"/>
        <c:crosses val="autoZero"/>
        <c:auto val="1"/>
        <c:lblAlgn val="ctr"/>
        <c:lblOffset val="100"/>
        <c:noMultiLvlLbl val="0"/>
      </c:catAx>
      <c:valAx>
        <c:axId val="3687219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68741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Risultati</a:t>
            </a:r>
            <a:r>
              <a:rPr lang="en-US" dirty="0"/>
              <a:t> di </a:t>
            </a:r>
            <a:r>
              <a:rPr lang="en-US" dirty="0" err="1"/>
              <a:t>gestione</a:t>
            </a:r>
            <a:endParaRPr lang="en-US" dirty="0"/>
          </a:p>
          <a:p>
            <a:pPr>
              <a:defRPr/>
            </a:pPr>
            <a:endParaRPr lang="en-US" dirty="0"/>
          </a:p>
        </c:rich>
      </c:tx>
      <c:layout>
        <c:manualLayout>
          <c:xMode val="edge"/>
          <c:yMode val="edge"/>
          <c:x val="0.46435219978506803"/>
          <c:y val="3.23895087668453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123846828301311"/>
          <c:y val="0.16280701347630777"/>
          <c:w val="0.89392170504218771"/>
          <c:h val="0.7576307201854805"/>
        </c:manualLayout>
      </c:layout>
      <c:lineChart>
        <c:grouping val="standar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3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Foglio1!$A$2:$A$22</c:f>
              <c:numCache>
                <c:formatCode>General</c:formatCode>
                <c:ptCount val="21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  <c:pt idx="20">
                  <c:v>2024</c:v>
                </c:pt>
              </c:numCache>
            </c:numRef>
          </c:cat>
          <c:val>
            <c:numRef>
              <c:f>Foglio1!$B$2:$B$22</c:f>
              <c:numCache>
                <c:formatCode>#,##0</c:formatCode>
                <c:ptCount val="21"/>
                <c:pt idx="0">
                  <c:v>109711</c:v>
                </c:pt>
                <c:pt idx="1">
                  <c:v>69210</c:v>
                </c:pt>
                <c:pt idx="2">
                  <c:v>28585</c:v>
                </c:pt>
                <c:pt idx="3">
                  <c:v>88589</c:v>
                </c:pt>
                <c:pt idx="4">
                  <c:v>229411</c:v>
                </c:pt>
                <c:pt idx="5">
                  <c:v>123943</c:v>
                </c:pt>
                <c:pt idx="6">
                  <c:v>200191</c:v>
                </c:pt>
                <c:pt idx="7">
                  <c:v>163772</c:v>
                </c:pt>
                <c:pt idx="8">
                  <c:v>173801</c:v>
                </c:pt>
                <c:pt idx="9">
                  <c:v>152272</c:v>
                </c:pt>
                <c:pt idx="10">
                  <c:v>78826</c:v>
                </c:pt>
                <c:pt idx="11">
                  <c:v>201104</c:v>
                </c:pt>
                <c:pt idx="12">
                  <c:v>143828</c:v>
                </c:pt>
                <c:pt idx="13">
                  <c:v>248488</c:v>
                </c:pt>
                <c:pt idx="14">
                  <c:v>272121</c:v>
                </c:pt>
                <c:pt idx="15">
                  <c:v>271883</c:v>
                </c:pt>
                <c:pt idx="16">
                  <c:v>541080</c:v>
                </c:pt>
                <c:pt idx="17">
                  <c:v>511390</c:v>
                </c:pt>
                <c:pt idx="18">
                  <c:v>283701</c:v>
                </c:pt>
                <c:pt idx="19">
                  <c:v>427124</c:v>
                </c:pt>
                <c:pt idx="20">
                  <c:v>693799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6E9-4C30-9928-1406C3B7D95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68741647"/>
        <c:axId val="368721967"/>
      </c:lineChart>
      <c:catAx>
        <c:axId val="3687416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68721967"/>
        <c:crosses val="autoZero"/>
        <c:auto val="1"/>
        <c:lblAlgn val="ctr"/>
        <c:lblOffset val="100"/>
        <c:noMultiLvlLbl val="0"/>
      </c:catAx>
      <c:valAx>
        <c:axId val="3687219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68741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cap="none" dirty="0" err="1"/>
              <a:t>Remunerazione</a:t>
            </a:r>
            <a:r>
              <a:rPr lang="en-US" cap="none" dirty="0"/>
              <a:t> ai</a:t>
            </a:r>
            <a:r>
              <a:rPr lang="en-US" cap="none" baseline="0" dirty="0"/>
              <a:t> </a:t>
            </a:r>
            <a:r>
              <a:rPr lang="en-US" cap="none" baseline="0" dirty="0" err="1"/>
              <a:t>soci-</a:t>
            </a:r>
            <a:r>
              <a:rPr lang="en-US" i="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Ristorno</a:t>
            </a:r>
            <a:endParaRPr lang="en-US" i="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Ristorno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Foglio1!$A$2:$A$14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Foglio1!$B$2:$B$14</c:f>
              <c:numCache>
                <c:formatCode>#,##0</c:formatCode>
                <c:ptCount val="13"/>
                <c:pt idx="0">
                  <c:v>60000</c:v>
                </c:pt>
                <c:pt idx="1">
                  <c:v>60810</c:v>
                </c:pt>
                <c:pt idx="2">
                  <c:v>0</c:v>
                </c:pt>
                <c:pt idx="3">
                  <c:v>70000</c:v>
                </c:pt>
                <c:pt idx="4">
                  <c:v>0</c:v>
                </c:pt>
                <c:pt idx="5">
                  <c:v>0</c:v>
                </c:pt>
                <c:pt idx="6">
                  <c:v>70000</c:v>
                </c:pt>
                <c:pt idx="7">
                  <c:v>50000</c:v>
                </c:pt>
                <c:pt idx="8">
                  <c:v>101000</c:v>
                </c:pt>
                <c:pt idx="9">
                  <c:v>70000</c:v>
                </c:pt>
                <c:pt idx="10">
                  <c:v>60000</c:v>
                </c:pt>
                <c:pt idx="11">
                  <c:v>93000</c:v>
                </c:pt>
                <c:pt idx="12">
                  <c:v>100000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FE-46E9-87CE-6796CB56B5F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865926703"/>
        <c:axId val="1865913263"/>
      </c:barChart>
      <c:catAx>
        <c:axId val="18659267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65913263"/>
        <c:crosses val="autoZero"/>
        <c:auto val="1"/>
        <c:lblAlgn val="ctr"/>
        <c:lblOffset val="100"/>
        <c:noMultiLvlLbl val="0"/>
      </c:catAx>
      <c:valAx>
        <c:axId val="1865913263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8659267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73B629-E7C9-0614-6324-B92101F05B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21FDF72-56C0-2B45-A725-84B49152F7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311EBC-9820-378D-9AD2-47B4C012B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C5CEC-EEB2-40BF-BE12-CC0D929FAE8B}" type="datetimeFigureOut">
              <a:rPr lang="it-IT" smtClean="0"/>
              <a:t>11/07/2025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111150-27C4-126E-88C7-52365091D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620FAD-01D4-8D96-3CD5-9C69B132F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D4291-62F0-4EE3-B077-CCE2139EF9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3352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E0A018-BE28-2F77-E0D4-D970463CA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674F107-B2FD-F183-2320-F35093185A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74CF5A6-C1C1-291E-8E56-771285205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C5CEC-EEB2-40BF-BE12-CC0D929FAE8B}" type="datetimeFigureOut">
              <a:rPr lang="it-IT" smtClean="0"/>
              <a:t>11/07/2025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58B6BD-AD73-29DD-263D-5CAB11F7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1801B34-495B-E258-E514-ADF9198A5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D4291-62F0-4EE3-B077-CCE2139EF9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5618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0D58BCE-55FF-2E48-D5E1-F58E0A43DE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0F8739A-308E-20A4-8C21-CD27FB3E3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068D3A5-585B-EEA6-75CF-3C405C075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C5CEC-EEB2-40BF-BE12-CC0D929FAE8B}" type="datetimeFigureOut">
              <a:rPr lang="it-IT" smtClean="0"/>
              <a:t>11/07/2025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0C1263E-055D-1649-23B8-3009F9D3C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8BA42F-260A-43A6-DC43-4B0F88B62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D4291-62F0-4EE3-B077-CCE2139EF9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0293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A499EA-ED6C-5C03-39E7-66229F0EB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7D604E-6C50-1808-B6D6-7F0489295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F4AC5B-6600-F073-3B0B-D67E4C3F9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C5CEC-EEB2-40BF-BE12-CC0D929FAE8B}" type="datetimeFigureOut">
              <a:rPr lang="it-IT" smtClean="0"/>
              <a:t>11/07/2025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331E64C-1130-ECC7-07EA-F88BEF945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302FCE-1015-458F-F24D-57C7772F6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D4291-62F0-4EE3-B077-CCE2139EF9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758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4DAAD2-10F6-C824-A097-4C8220266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5BF52CE-8BBD-D5F3-662B-142370A2A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AD2A781-22D0-8B24-6115-4BBD03B9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C5CEC-EEB2-40BF-BE12-CC0D929FAE8B}" type="datetimeFigureOut">
              <a:rPr lang="it-IT" smtClean="0"/>
              <a:t>11/07/2025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35FC674-82CD-BB37-1BE8-7718FB5F7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332F2F-9E78-170E-854F-42F629F43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D4291-62F0-4EE3-B077-CCE2139EF9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4636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A8FF33-A764-FFA8-96DB-D6B98508D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EA4731-A933-FC82-247A-FB17339370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1E9BD26-734C-4FA1-7C91-E5C00CF5B0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1871287-1F27-0E6F-66DE-448CE439F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C5CEC-EEB2-40BF-BE12-CC0D929FAE8B}" type="datetimeFigureOut">
              <a:rPr lang="it-IT" smtClean="0"/>
              <a:t>11/07/2025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C2A5A9B-06CD-47BF-4FA2-DAB7DAF79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5C5B0AC-C2A8-F70E-DECF-6FDB16DC4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D4291-62F0-4EE3-B077-CCE2139EF9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7998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A8303B-77CC-1DDB-CF6E-FE063C768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EFCD0EA-2A5B-EE46-3E41-2FBD86A1E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F7AE232-DD91-14CC-F4C9-7ED1EC7493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6DBBF06-F059-9AF9-CB71-FF40325550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800810A-979E-35ED-020A-F40F14288B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46C1B42-5AFF-AA64-51EF-A2F11730C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C5CEC-EEB2-40BF-BE12-CC0D929FAE8B}" type="datetimeFigureOut">
              <a:rPr lang="it-IT" smtClean="0"/>
              <a:t>11/07/2025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FC4165B-AABF-FD09-DA8C-9A607586C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9F968F3-5E8C-9043-7FF8-2A71D0CCB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D4291-62F0-4EE3-B077-CCE2139EF9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2950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7722BE-C3E3-4842-379A-7F6C66401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97FA2D7-529A-BBBC-74A8-B9282E202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C5CEC-EEB2-40BF-BE12-CC0D929FAE8B}" type="datetimeFigureOut">
              <a:rPr lang="it-IT" smtClean="0"/>
              <a:t>11/07/2025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D5B86B6-7C76-35BD-6B75-3A9DE7D1D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A714850-39CF-246C-6529-03FFB5621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D4291-62F0-4EE3-B077-CCE2139EF9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6317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6E9FD3E-4332-7CE9-B27D-F2F1B2F4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C5CEC-EEB2-40BF-BE12-CC0D929FAE8B}" type="datetimeFigureOut">
              <a:rPr lang="it-IT" smtClean="0"/>
              <a:t>11/07/2025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160FB72-D49C-30D4-6176-D3A48961E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1E77259-B111-B1B6-6251-72532BB3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D4291-62F0-4EE3-B077-CCE2139EF9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9077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123AD7-C068-3793-1ABE-49550AA33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11B1492-C951-CF35-B63C-91A8A8FAC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3D8F843-EB82-0BDC-F4B1-5D7C43D48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9381402-2CFB-0332-5FE8-8825DC077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C5CEC-EEB2-40BF-BE12-CC0D929FAE8B}" type="datetimeFigureOut">
              <a:rPr lang="it-IT" smtClean="0"/>
              <a:t>11/07/2025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991C80A-11BD-F397-8256-7C6AF8547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CEB6F38-9A67-7282-D13C-CF5815CE9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D4291-62F0-4EE3-B077-CCE2139EF9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4692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61682C-ABC1-9809-CE35-A5921C6A2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991994C-674F-2B14-5B3A-69C233A949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43108B3-68A8-041E-81FD-CB46F0D2A7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F320B21-CD40-4BAD-1A50-7BE0FB019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C5CEC-EEB2-40BF-BE12-CC0D929FAE8B}" type="datetimeFigureOut">
              <a:rPr lang="it-IT" smtClean="0"/>
              <a:t>11/07/2025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D4F03DF-A90D-EABB-B9C4-A1CFC470A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656E236-614C-7705-9D7A-BAB17BE76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D4291-62F0-4EE3-B077-CCE2139EF9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4275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ACC95FE-F693-DF9A-B0FA-4D353AEDDD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9846" y="62788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dirty="0"/>
              <a:t>Fondo, 11 luglio 2025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E505E07-A3C2-B555-30F7-AB8C3CAE82B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159" y="-736456"/>
            <a:ext cx="2803412" cy="280341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300FF1E-6D42-38B4-3E11-D948DFB2BB9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127" y="186801"/>
            <a:ext cx="863420" cy="86342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EB241E8-1320-FD81-95AF-7BABB99FC55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 r="17814" b="15488"/>
          <a:stretch/>
        </p:blipFill>
        <p:spPr>
          <a:xfrm rot="16200000">
            <a:off x="2825084" y="-1747145"/>
            <a:ext cx="7619771" cy="1111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66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cid:122D982E-7DB9-4348-8CA8-F18FAB147FA1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66BA3-37DD-6865-E77E-D649337A7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28A7FDBD-BCA1-981B-62E9-ABBD55F87B9C}"/>
              </a:ext>
            </a:extLst>
          </p:cNvPr>
          <p:cNvSpPr txBox="1"/>
          <p:nvPr/>
        </p:nvSpPr>
        <p:spPr>
          <a:xfrm>
            <a:off x="157244" y="2071171"/>
            <a:ext cx="10176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chemeClr val="accent6">
                    <a:lumMod val="75000"/>
                  </a:schemeClr>
                </a:solidFill>
                <a:latin typeface="Montserrat ExtraBold" panose="00000900000000000000" pitchFamily="2" charset="0"/>
              </a:rPr>
              <a:t>Famiglia Cooperativa Val di Non</a:t>
            </a:r>
          </a:p>
          <a:p>
            <a:pPr algn="ctr"/>
            <a:r>
              <a:rPr lang="it-IT" sz="4000" dirty="0">
                <a:solidFill>
                  <a:schemeClr val="accent6">
                    <a:lumMod val="75000"/>
                  </a:schemeClr>
                </a:solidFill>
                <a:latin typeface="Montserrat ExtraBold" panose="00000900000000000000" pitchFamily="2" charset="0"/>
              </a:rPr>
              <a:t> </a:t>
            </a:r>
          </a:p>
          <a:p>
            <a:pPr algn="ctr"/>
            <a:r>
              <a:rPr lang="it-IT" sz="3200" dirty="0">
                <a:solidFill>
                  <a:srgbClr val="5E5352"/>
                </a:solidFill>
                <a:latin typeface="Montserrat ExtraBold" panose="00000900000000000000" pitchFamily="2" charset="0"/>
              </a:rPr>
              <a:t>Una storia per e con il territorio</a:t>
            </a:r>
          </a:p>
          <a:p>
            <a:pPr algn="ctr"/>
            <a:r>
              <a:rPr lang="it-IT" sz="3200" dirty="0">
                <a:solidFill>
                  <a:srgbClr val="5E5352"/>
                </a:solidFill>
                <a:latin typeface="Montserrat ExtraBold" panose="00000900000000000000" pitchFamily="2" charset="0"/>
              </a:rPr>
              <a:t>che dura da 130 anni</a:t>
            </a:r>
          </a:p>
        </p:txBody>
      </p:sp>
    </p:spTree>
    <p:extLst>
      <p:ext uri="{BB962C8B-B14F-4D97-AF65-F5344CB8AC3E}">
        <p14:creationId xmlns:p14="http://schemas.microsoft.com/office/powerpoint/2010/main" val="4114132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AD0499-155B-1C5E-4206-F8B5BF820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2133601"/>
            <a:ext cx="10169526" cy="4043362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>
                <a:solidFill>
                  <a:srgbClr val="5E5352"/>
                </a:solidFill>
                <a:latin typeface="Arial Nova" panose="020F0502020204030204" pitchFamily="34" charset="0"/>
              </a:rPr>
              <a:t>Per </a:t>
            </a:r>
            <a:r>
              <a:rPr lang="en-GB" sz="2400" dirty="0" err="1">
                <a:solidFill>
                  <a:srgbClr val="5E5352"/>
                </a:solidFill>
                <a:latin typeface="Arial Nova" panose="020F0502020204030204" pitchFamily="34" charset="0"/>
              </a:rPr>
              <a:t>rispondere</a:t>
            </a:r>
            <a:r>
              <a:rPr lang="en-GB" sz="2400" dirty="0">
                <a:solidFill>
                  <a:srgbClr val="5E5352"/>
                </a:solidFill>
                <a:latin typeface="Arial Nova" panose="020F0502020204030204" pitchFamily="34" charset="0"/>
              </a:rPr>
              <a:t> alle </a:t>
            </a:r>
            <a:r>
              <a:rPr lang="en-GB" sz="2400" dirty="0" err="1">
                <a:solidFill>
                  <a:srgbClr val="5E5352"/>
                </a:solidFill>
                <a:latin typeface="Arial Nova" panose="020F0502020204030204" pitchFamily="34" charset="0"/>
              </a:rPr>
              <a:t>nuove</a:t>
            </a:r>
            <a:r>
              <a:rPr lang="en-GB" sz="2400" dirty="0">
                <a:solidFill>
                  <a:srgbClr val="5E5352"/>
                </a:solidFill>
                <a:latin typeface="Arial Nova" panose="020F0502020204030204" pitchFamily="34" charset="0"/>
              </a:rPr>
              <a:t> </a:t>
            </a:r>
            <a:r>
              <a:rPr lang="en-GB" sz="2400" dirty="0" err="1">
                <a:solidFill>
                  <a:srgbClr val="5E5352"/>
                </a:solidFill>
                <a:latin typeface="Arial Nova" panose="020F0502020204030204" pitchFamily="34" charset="0"/>
              </a:rPr>
              <a:t>sfide</a:t>
            </a:r>
            <a:r>
              <a:rPr lang="en-GB" sz="2400" dirty="0">
                <a:solidFill>
                  <a:srgbClr val="5E5352"/>
                </a:solidFill>
                <a:latin typeface="Arial Nova" panose="020F0502020204030204" pitchFamily="34" charset="0"/>
              </a:rPr>
              <a:t>, </a:t>
            </a:r>
            <a:r>
              <a:rPr lang="en-GB" sz="2400" dirty="0" err="1">
                <a:solidFill>
                  <a:srgbClr val="5E5352"/>
                </a:solidFill>
                <a:latin typeface="Arial Nova" panose="020F0502020204030204" pitchFamily="34" charset="0"/>
              </a:rPr>
              <a:t>gli</a:t>
            </a:r>
            <a:r>
              <a:rPr lang="en-GB" sz="2400" dirty="0">
                <a:solidFill>
                  <a:srgbClr val="5E5352"/>
                </a:solidFill>
                <a:latin typeface="Arial Nova" panose="020F0502020204030204" pitchFamily="34" charset="0"/>
              </a:rPr>
              <a:t> </a:t>
            </a:r>
            <a:r>
              <a:rPr lang="en-GB" sz="2400" dirty="0" err="1">
                <a:solidFill>
                  <a:srgbClr val="5E5352"/>
                </a:solidFill>
                <a:latin typeface="Arial Nova" panose="020F0502020204030204" pitchFamily="34" charset="0"/>
              </a:rPr>
              <a:t>amministratori</a:t>
            </a:r>
            <a:r>
              <a:rPr lang="en-GB" sz="2400" dirty="0">
                <a:solidFill>
                  <a:srgbClr val="5E5352"/>
                </a:solidFill>
                <a:latin typeface="Arial Nova" panose="020F0502020204030204" pitchFamily="34" charset="0"/>
              </a:rPr>
              <a:t> </a:t>
            </a:r>
            <a:r>
              <a:rPr lang="en-GB" sz="2400" dirty="0" err="1">
                <a:solidFill>
                  <a:srgbClr val="5E5352"/>
                </a:solidFill>
                <a:latin typeface="Arial Nova" panose="020F0502020204030204" pitchFamily="34" charset="0"/>
              </a:rPr>
              <a:t>della</a:t>
            </a:r>
            <a:r>
              <a:rPr lang="en-GB" sz="2400" dirty="0">
                <a:solidFill>
                  <a:srgbClr val="5E5352"/>
                </a:solidFill>
                <a:latin typeface="Arial Nova" panose="020F0502020204030204" pitchFamily="34" charset="0"/>
              </a:rPr>
              <a:t> Famiglia Cooperativa di </a:t>
            </a:r>
            <a:r>
              <a:rPr lang="en-GB" sz="2400" dirty="0" err="1">
                <a:solidFill>
                  <a:srgbClr val="5E5352"/>
                </a:solidFill>
                <a:latin typeface="Arial Nova" panose="020F0502020204030204" pitchFamily="34" charset="0"/>
              </a:rPr>
              <a:t>Castelfondo</a:t>
            </a:r>
            <a:r>
              <a:rPr lang="en-GB" sz="2400" dirty="0">
                <a:solidFill>
                  <a:srgbClr val="5E5352"/>
                </a:solidFill>
                <a:latin typeface="Arial Nova" panose="020F0502020204030204" pitchFamily="34" charset="0"/>
              </a:rPr>
              <a:t> </a:t>
            </a:r>
            <a:r>
              <a:rPr lang="en-GB" sz="2400" dirty="0" err="1">
                <a:solidFill>
                  <a:srgbClr val="5E5352"/>
                </a:solidFill>
                <a:latin typeface="Arial Nova" panose="020F0502020204030204" pitchFamily="34" charset="0"/>
              </a:rPr>
              <a:t>definirono</a:t>
            </a:r>
            <a:r>
              <a:rPr lang="en-GB" sz="2400" dirty="0">
                <a:solidFill>
                  <a:srgbClr val="5E5352"/>
                </a:solidFill>
                <a:latin typeface="Arial Nova" panose="020F0502020204030204" pitchFamily="34" charset="0"/>
              </a:rPr>
              <a:t> </a:t>
            </a:r>
            <a:r>
              <a:rPr lang="en-GB" sz="2400" b="1" dirty="0">
                <a:solidFill>
                  <a:srgbClr val="C00000"/>
                </a:solidFill>
                <a:latin typeface="Arial Nova" panose="020F0502020204030204" pitchFamily="34" charset="0"/>
              </a:rPr>
              <a:t>due </a:t>
            </a:r>
            <a:r>
              <a:rPr lang="en-GB" sz="2400" b="1" dirty="0" err="1">
                <a:solidFill>
                  <a:srgbClr val="C00000"/>
                </a:solidFill>
                <a:latin typeface="Arial Nova" panose="020F0502020204030204" pitchFamily="34" charset="0"/>
              </a:rPr>
              <a:t>progetti</a:t>
            </a:r>
            <a:r>
              <a:rPr lang="en-GB" sz="2400" b="1" dirty="0">
                <a:solidFill>
                  <a:srgbClr val="C00000"/>
                </a:solidFill>
                <a:latin typeface="Arial Nova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C00000"/>
                </a:solidFill>
                <a:latin typeface="Arial Nova" panose="020F0502020204030204" pitchFamily="34" charset="0"/>
              </a:rPr>
              <a:t>strategici</a:t>
            </a:r>
            <a:r>
              <a:rPr lang="en-GB" sz="2400" b="1" dirty="0">
                <a:solidFill>
                  <a:srgbClr val="C00000"/>
                </a:solidFill>
                <a:latin typeface="Arial Nova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C00000"/>
                </a:solidFill>
                <a:latin typeface="Arial Nova" panose="020F0502020204030204" pitchFamily="34" charset="0"/>
              </a:rPr>
              <a:t>innovativi</a:t>
            </a:r>
            <a:r>
              <a:rPr lang="en-GB" sz="2400" b="1" dirty="0">
                <a:solidFill>
                  <a:srgbClr val="C00000"/>
                </a:solidFill>
                <a:latin typeface="Arial Nova" panose="020F0502020204030204" pitchFamily="34" charset="0"/>
              </a:rPr>
              <a:t>: </a:t>
            </a:r>
            <a:r>
              <a:rPr lang="en-GB" sz="2400" b="1" dirty="0" err="1">
                <a:solidFill>
                  <a:srgbClr val="C00000"/>
                </a:solidFill>
                <a:latin typeface="Arial Nova" panose="020F0502020204030204" pitchFamily="34" charset="0"/>
              </a:rPr>
              <a:t>una</a:t>
            </a:r>
            <a:r>
              <a:rPr lang="en-GB" sz="2400" b="1" dirty="0">
                <a:solidFill>
                  <a:srgbClr val="C00000"/>
                </a:solidFill>
                <a:latin typeface="Arial Nova" panose="020F0502020204030204" pitchFamily="34" charset="0"/>
              </a:rPr>
              <a:t> prima </a:t>
            </a:r>
            <a:r>
              <a:rPr lang="en-GB" sz="2400" b="1" dirty="0" err="1">
                <a:solidFill>
                  <a:srgbClr val="C00000"/>
                </a:solidFill>
                <a:latin typeface="Arial Nova" panose="020F0502020204030204" pitchFamily="34" charset="0"/>
              </a:rPr>
              <a:t>fusione</a:t>
            </a:r>
            <a:r>
              <a:rPr lang="en-GB" sz="2400" b="1" dirty="0">
                <a:solidFill>
                  <a:srgbClr val="C00000"/>
                </a:solidFill>
                <a:latin typeface="Arial Nova" panose="020F0502020204030204" pitchFamily="34" charset="0"/>
              </a:rPr>
              <a:t> </a:t>
            </a:r>
            <a:r>
              <a:rPr lang="en-GB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e </a:t>
            </a:r>
            <a:r>
              <a:rPr lang="en-GB" sz="2400" b="1" dirty="0">
                <a:solidFill>
                  <a:srgbClr val="C00000"/>
                </a:solidFill>
                <a:latin typeface="Arial Nova" panose="020F0502020204030204" pitchFamily="34" charset="0"/>
              </a:rPr>
              <a:t>la </a:t>
            </a:r>
            <a:r>
              <a:rPr lang="en-GB" sz="2400" b="1" dirty="0" err="1">
                <a:solidFill>
                  <a:srgbClr val="C00000"/>
                </a:solidFill>
                <a:latin typeface="Arial Nova" panose="020F0502020204030204" pitchFamily="34" charset="0"/>
              </a:rPr>
              <a:t>costruzione</a:t>
            </a:r>
            <a:r>
              <a:rPr lang="en-GB" sz="2400" b="1" dirty="0">
                <a:solidFill>
                  <a:srgbClr val="C00000"/>
                </a:solidFill>
                <a:latin typeface="Arial Nova" panose="020F0502020204030204" pitchFamily="34" charset="0"/>
              </a:rPr>
              <a:t> di un </a:t>
            </a:r>
            <a:r>
              <a:rPr lang="en-GB" sz="2400" b="1" dirty="0" err="1">
                <a:solidFill>
                  <a:srgbClr val="C00000"/>
                </a:solidFill>
                <a:latin typeface="Arial Nova" panose="020F0502020204030204" pitchFamily="34" charset="0"/>
              </a:rPr>
              <a:t>grande</a:t>
            </a:r>
            <a:r>
              <a:rPr lang="en-GB" sz="2400" b="1" dirty="0">
                <a:solidFill>
                  <a:srgbClr val="C00000"/>
                </a:solidFill>
                <a:latin typeface="Arial Nova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C00000"/>
                </a:solidFill>
                <a:latin typeface="Arial Nova" panose="020F0502020204030204" pitchFamily="34" charset="0"/>
              </a:rPr>
              <a:t>supermercato</a:t>
            </a:r>
            <a:endParaRPr lang="en-GB" sz="2400" b="1" dirty="0">
              <a:solidFill>
                <a:srgbClr val="C00000"/>
              </a:solidFill>
              <a:latin typeface="Arial Nova" panose="020F0502020204030204" pitchFamily="34" charset="0"/>
            </a:endParaRPr>
          </a:p>
          <a:p>
            <a:pPr marL="0" indent="0">
              <a:buNone/>
            </a:pP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Nel 1987 </a:t>
            </a: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fu realizzata </a:t>
            </a:r>
            <a:r>
              <a:rPr lang="en-GB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la </a:t>
            </a: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fusione con le Famiglie Cooperative di Brez, Cloz, Dambel    e Romeno </a:t>
            </a: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per </a:t>
            </a:r>
            <a:r>
              <a:rPr lang="en-GB" sz="2400" dirty="0" err="1">
                <a:solidFill>
                  <a:srgbClr val="5E5352"/>
                </a:solidFill>
                <a:latin typeface="Arial Nova" panose="020F0502020204030204" pitchFamily="34" charset="0"/>
              </a:rPr>
              <a:t>aumentare</a:t>
            </a:r>
            <a:r>
              <a:rPr lang="en-GB" sz="2400" dirty="0">
                <a:solidFill>
                  <a:srgbClr val="5E5352"/>
                </a:solidFill>
                <a:latin typeface="Arial Nova" panose="020F0502020204030204" pitchFamily="34" charset="0"/>
              </a:rPr>
              <a:t> le </a:t>
            </a:r>
            <a:r>
              <a:rPr lang="en-GB" sz="2400" dirty="0" err="1">
                <a:solidFill>
                  <a:srgbClr val="5E5352"/>
                </a:solidFill>
                <a:latin typeface="Arial Nova" panose="020F0502020204030204" pitchFamily="34" charset="0"/>
              </a:rPr>
              <a:t>dimensioni</a:t>
            </a:r>
            <a:r>
              <a:rPr lang="en-GB" sz="2400" dirty="0">
                <a:solidFill>
                  <a:srgbClr val="5E5352"/>
                </a:solidFill>
                <a:latin typeface="Arial Nova" panose="020F0502020204030204" pitchFamily="34" charset="0"/>
              </a:rPr>
              <a:t> e la </a:t>
            </a:r>
            <a:r>
              <a:rPr lang="en-GB" sz="2400" dirty="0" err="1">
                <a:solidFill>
                  <a:srgbClr val="5E5352"/>
                </a:solidFill>
                <a:latin typeface="Arial Nova" panose="020F0502020204030204" pitchFamily="34" charset="0"/>
              </a:rPr>
              <a:t>capacità</a:t>
            </a:r>
            <a:r>
              <a:rPr lang="en-GB" sz="2400" dirty="0">
                <a:solidFill>
                  <a:srgbClr val="5E5352"/>
                </a:solidFill>
                <a:latin typeface="Arial Nova" panose="020F0502020204030204" pitchFamily="34" charset="0"/>
              </a:rPr>
              <a:t> di </a:t>
            </a:r>
            <a:r>
              <a:rPr lang="en-GB" sz="2400" dirty="0" err="1">
                <a:solidFill>
                  <a:srgbClr val="5E5352"/>
                </a:solidFill>
                <a:latin typeface="Arial Nova" panose="020F0502020204030204" pitchFamily="34" charset="0"/>
              </a:rPr>
              <a:t>rispondere</a:t>
            </a:r>
            <a:r>
              <a:rPr lang="en-GB" sz="2400" dirty="0">
                <a:solidFill>
                  <a:srgbClr val="5E5352"/>
                </a:solidFill>
                <a:latin typeface="Arial Nova" panose="020F0502020204030204" pitchFamily="34" charset="0"/>
              </a:rPr>
              <a:t> alle </a:t>
            </a:r>
            <a:r>
              <a:rPr lang="en-GB" sz="2400" dirty="0" err="1">
                <a:solidFill>
                  <a:srgbClr val="5E5352"/>
                </a:solidFill>
                <a:latin typeface="Arial Nova" panose="020F0502020204030204" pitchFamily="34" charset="0"/>
              </a:rPr>
              <a:t>sfide</a:t>
            </a:r>
            <a:r>
              <a:rPr lang="en-GB" sz="2400" dirty="0">
                <a:solidFill>
                  <a:srgbClr val="5E5352"/>
                </a:solidFill>
                <a:latin typeface="Arial Nova" panose="020F0502020204030204" pitchFamily="34" charset="0"/>
              </a:rPr>
              <a:t> </a:t>
            </a:r>
            <a:r>
              <a:rPr lang="en-GB" sz="2400" dirty="0" err="1">
                <a:solidFill>
                  <a:srgbClr val="5E5352"/>
                </a:solidFill>
                <a:latin typeface="Arial Nova" panose="020F0502020204030204" pitchFamily="34" charset="0"/>
              </a:rPr>
              <a:t>dei</a:t>
            </a:r>
            <a:r>
              <a:rPr lang="en-GB" sz="2400" dirty="0">
                <a:solidFill>
                  <a:srgbClr val="5E5352"/>
                </a:solidFill>
                <a:latin typeface="Arial Nova" panose="020F0502020204030204" pitchFamily="34" charset="0"/>
              </a:rPr>
              <a:t> </a:t>
            </a:r>
            <a:r>
              <a:rPr lang="en-GB" sz="2400" dirty="0" err="1">
                <a:solidFill>
                  <a:srgbClr val="5E5352"/>
                </a:solidFill>
                <a:latin typeface="Arial Nova" panose="020F0502020204030204" pitchFamily="34" charset="0"/>
              </a:rPr>
              <a:t>concorrenti</a:t>
            </a:r>
            <a:endParaRPr lang="en-GB" sz="2400" dirty="0">
              <a:solidFill>
                <a:srgbClr val="5E5352"/>
              </a:solidFill>
              <a:latin typeface="Arial Nova" panose="020F0502020204030204" pitchFamily="34" charset="0"/>
            </a:endParaRPr>
          </a:p>
          <a:p>
            <a:pPr marL="0" indent="0" algn="ctr">
              <a:buNone/>
            </a:pPr>
            <a:r>
              <a:rPr lang="en-GB" sz="2400" dirty="0">
                <a:solidFill>
                  <a:srgbClr val="5E5352"/>
                </a:solidFill>
                <a:latin typeface="Arial Nova" panose="020F0502020204030204" pitchFamily="34" charset="0"/>
              </a:rPr>
              <a:t>	</a:t>
            </a:r>
            <a:r>
              <a:rPr lang="en-GB" sz="2400" i="1" dirty="0">
                <a:solidFill>
                  <a:srgbClr val="C00000"/>
                </a:solidFill>
                <a:latin typeface="Arial Nova" panose="020F0502020204030204" pitchFamily="34" charset="0"/>
              </a:rPr>
              <a:t>“</a:t>
            </a:r>
            <a:r>
              <a:rPr lang="it-IT" sz="2400" i="1" dirty="0">
                <a:solidFill>
                  <a:srgbClr val="C00000"/>
                </a:solidFill>
                <a:latin typeface="Arial Nova" panose="020F0502020204030204" pitchFamily="34" charset="0"/>
              </a:rPr>
              <a:t>Fu una delle prime fusioni cooperative in Trentino che diede vita  alla «</a:t>
            </a:r>
            <a:r>
              <a:rPr lang="it-IT" sz="2400" b="1" i="1" dirty="0">
                <a:solidFill>
                  <a:srgbClr val="C00000"/>
                </a:solidFill>
                <a:latin typeface="Arial Nova" panose="020F0502020204030204" pitchFamily="34" charset="0"/>
              </a:rPr>
              <a:t>Famiglia Cooperativa Alta </a:t>
            </a:r>
            <a:r>
              <a:rPr lang="it-IT" sz="2400" b="1" i="1" dirty="0" err="1">
                <a:solidFill>
                  <a:srgbClr val="C00000"/>
                </a:solidFill>
                <a:latin typeface="Arial Nova" panose="020F0502020204030204" pitchFamily="34" charset="0"/>
              </a:rPr>
              <a:t>Anaunia</a:t>
            </a:r>
            <a:r>
              <a:rPr lang="it-IT" sz="2400" i="1" dirty="0">
                <a:solidFill>
                  <a:srgbClr val="C00000"/>
                </a:solidFill>
                <a:latin typeface="Arial Nova" panose="020F0502020204030204" pitchFamily="34" charset="0"/>
              </a:rPr>
              <a:t>»</a:t>
            </a:r>
          </a:p>
          <a:p>
            <a:pPr marL="0" indent="0" algn="ctr">
              <a:buNone/>
            </a:pPr>
            <a:r>
              <a:rPr lang="it-IT" sz="1600" i="1" dirty="0">
                <a:solidFill>
                  <a:srgbClr val="5E5352"/>
                </a:solidFill>
                <a:latin typeface="Arial Nova" panose="020F0502020204030204" pitchFamily="34" charset="0"/>
              </a:rPr>
              <a:t>Fonte: https://www.cooperazionetrentina.it/it/news/sait </a:t>
            </a:r>
          </a:p>
          <a:p>
            <a:pPr marL="0" indent="0">
              <a:buNone/>
            </a:pPr>
            <a:endParaRPr lang="it-IT" sz="2400" i="1" dirty="0">
              <a:solidFill>
                <a:srgbClr val="5E5352"/>
              </a:solidFill>
              <a:latin typeface="Arial Nova" panose="020F0502020204030204" pitchFamily="34" charset="0"/>
            </a:endParaRPr>
          </a:p>
          <a:p>
            <a:pPr marL="0" indent="0">
              <a:buNone/>
            </a:pPr>
            <a:b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</a:br>
            <a:endParaRPr lang="en-GB" sz="2400" dirty="0">
              <a:solidFill>
                <a:srgbClr val="5E5352"/>
              </a:solidFill>
              <a:latin typeface="Arial Nova" panose="020F0502020204030204" pitchFamily="34" charset="0"/>
            </a:endParaRP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B1AED74D-1041-E48C-A743-A918FBCAF821}"/>
              </a:ext>
            </a:extLst>
          </p:cNvPr>
          <p:cNvSpPr txBox="1">
            <a:spLocks/>
          </p:cNvSpPr>
          <p:nvPr/>
        </p:nvSpPr>
        <p:spPr>
          <a:xfrm>
            <a:off x="147177" y="1229866"/>
            <a:ext cx="8790448" cy="5355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b="1" dirty="0">
                <a:solidFill>
                  <a:srgbClr val="C00000"/>
                </a:solidFill>
                <a:latin typeface="Arial Nova" panose="020F0502020204030204" pitchFamily="34" charset="0"/>
                <a:ea typeface="+mn-ea"/>
                <a:cs typeface="+mn-cs"/>
              </a:rPr>
              <a:t>Le tappe e i progetti innovativi</a:t>
            </a:r>
          </a:p>
        </p:txBody>
      </p:sp>
    </p:spTree>
    <p:extLst>
      <p:ext uri="{BB962C8B-B14F-4D97-AF65-F5344CB8AC3E}">
        <p14:creationId xmlns:p14="http://schemas.microsoft.com/office/powerpoint/2010/main" val="2247445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D7D30-3C62-80A2-C221-13105679C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2960C6C-718C-EB58-0E15-E1334C6D6177}"/>
              </a:ext>
            </a:extLst>
          </p:cNvPr>
          <p:cNvSpPr txBox="1"/>
          <p:nvPr/>
        </p:nvSpPr>
        <p:spPr>
          <a:xfrm>
            <a:off x="598311" y="2314996"/>
            <a:ext cx="96850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400" dirty="0">
              <a:solidFill>
                <a:srgbClr val="5E5352"/>
              </a:solidFill>
              <a:latin typeface="Montserrat" panose="00000500000000000000" pitchFamily="2" charset="0"/>
            </a:endParaRPr>
          </a:p>
          <a:p>
            <a:pPr algn="ctr"/>
            <a:r>
              <a:rPr lang="it-IT" sz="2400" b="1" i="1" dirty="0">
                <a:solidFill>
                  <a:srgbClr val="5E5352"/>
                </a:solidFill>
                <a:latin typeface="Arial Nova" panose="020F0502020204030204" pitchFamily="34" charset="0"/>
              </a:rPr>
              <a:t>«La fusione fu un progetto coraggioso, che dovette affrontare difficoltà economiche e barriere territoriali, da un lato guardando al futuro, dall’altro continuando a credere ai principi cooperativi»</a:t>
            </a:r>
            <a:endParaRPr lang="it-IT" sz="2400" b="1" i="1" dirty="0">
              <a:solidFill>
                <a:srgbClr val="5E5352"/>
              </a:solidFill>
              <a:highlight>
                <a:srgbClr val="FFFF00"/>
              </a:highlight>
              <a:latin typeface="Arial Nova" panose="020F0502020204030204" pitchFamily="34" charset="0"/>
            </a:endParaRPr>
          </a:p>
          <a:p>
            <a:pPr algn="just"/>
            <a:endParaRPr lang="it-IT" sz="2400" i="1" dirty="0">
              <a:solidFill>
                <a:srgbClr val="5E5352"/>
              </a:solidFill>
              <a:latin typeface="Arial Nova" panose="020F0502020204030204" pitchFamily="34" charset="0"/>
            </a:endParaRPr>
          </a:p>
          <a:p>
            <a:r>
              <a:rPr lang="it-IT" i="1" dirty="0">
                <a:solidFill>
                  <a:srgbClr val="5E5352"/>
                </a:solidFill>
                <a:latin typeface="Arial Nova" panose="020F0502020204030204" pitchFamily="34" charset="0"/>
              </a:rPr>
              <a:t>Fonte: https://www.cooperazionetrentina.it/it/news/sait </a:t>
            </a:r>
          </a:p>
          <a:p>
            <a:endParaRPr lang="it-IT" sz="2400" b="1" dirty="0">
              <a:solidFill>
                <a:srgbClr val="5E5352"/>
              </a:solidFill>
              <a:latin typeface="Arial Nova" panose="020F0502020204030204" pitchFamily="34" charset="0"/>
            </a:endParaRPr>
          </a:p>
          <a:p>
            <a:pPr algn="just"/>
            <a:endParaRPr lang="it-IT" sz="1600" dirty="0">
              <a:solidFill>
                <a:srgbClr val="5E5352"/>
              </a:solidFill>
              <a:latin typeface="Montserrat" panose="00000500000000000000" pitchFamily="2" charset="0"/>
            </a:endParaRPr>
          </a:p>
          <a:p>
            <a:pPr algn="just"/>
            <a:endParaRPr lang="it-IT" sz="1600" b="0" i="0" dirty="0">
              <a:solidFill>
                <a:srgbClr val="5E5352"/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5" name="Titolo 5">
            <a:extLst>
              <a:ext uri="{FF2B5EF4-FFF2-40B4-BE49-F238E27FC236}">
                <a16:creationId xmlns:a16="http://schemas.microsoft.com/office/drawing/2014/main" id="{77B723A7-89E6-604B-4049-EDF26EEEE6C0}"/>
              </a:ext>
            </a:extLst>
          </p:cNvPr>
          <p:cNvSpPr txBox="1">
            <a:spLocks/>
          </p:cNvSpPr>
          <p:nvPr/>
        </p:nvSpPr>
        <p:spPr>
          <a:xfrm>
            <a:off x="147177" y="1229866"/>
            <a:ext cx="8790448" cy="5355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b="1" dirty="0">
                <a:solidFill>
                  <a:srgbClr val="C00000"/>
                </a:solidFill>
                <a:latin typeface="Arial Nova" panose="020F0502020204030204" pitchFamily="34" charset="0"/>
                <a:ea typeface="+mn-ea"/>
                <a:cs typeface="+mn-cs"/>
              </a:rPr>
              <a:t>Le tappe e i progetti innovativi</a:t>
            </a:r>
          </a:p>
        </p:txBody>
      </p:sp>
    </p:spTree>
    <p:extLst>
      <p:ext uri="{BB962C8B-B14F-4D97-AF65-F5344CB8AC3E}">
        <p14:creationId xmlns:p14="http://schemas.microsoft.com/office/powerpoint/2010/main" val="943686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159715-0FCF-DA17-DCC3-0D672AD90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8396"/>
            <a:ext cx="10469216" cy="1284053"/>
          </a:xfrm>
        </p:spPr>
        <p:txBody>
          <a:bodyPr/>
          <a:lstStyle/>
          <a:p>
            <a:pPr algn="ctr"/>
            <a:r>
              <a:rPr lang="it-IT" sz="2000" dirty="0">
                <a:solidFill>
                  <a:srgbClr val="5E5352"/>
                </a:solidFill>
                <a:latin typeface="Arial Nova" panose="020F0502020204030204" pitchFamily="34" charset="0"/>
                <a:ea typeface="+mn-ea"/>
                <a:cs typeface="+mn-cs"/>
              </a:rPr>
              <a:t>Nella prima fusione del 1987 il CDA era composto dai presidenti delle 5 famiglie cooperative. I nomi sono Giorgio Turri </a:t>
            </a:r>
            <a:r>
              <a:rPr lang="it-IT" sz="2000" b="1" dirty="0">
                <a:solidFill>
                  <a:srgbClr val="5E5352"/>
                </a:solidFill>
                <a:latin typeface="Arial Nova" panose="020F0502020204030204" pitchFamily="34" charset="0"/>
                <a:ea typeface="+mn-ea"/>
                <a:cs typeface="+mn-cs"/>
              </a:rPr>
              <a:t>Castelfondo</a:t>
            </a:r>
            <a:r>
              <a:rPr lang="it-IT" sz="2000" dirty="0">
                <a:solidFill>
                  <a:srgbClr val="5E5352"/>
                </a:solidFill>
                <a:latin typeface="Arial Nova" panose="020F0502020204030204" pitchFamily="34" charset="0"/>
                <a:ea typeface="+mn-ea"/>
                <a:cs typeface="+mn-cs"/>
              </a:rPr>
              <a:t>, Aldo Anselmi </a:t>
            </a:r>
            <a:r>
              <a:rPr lang="it-IT" sz="2000" b="1" dirty="0">
                <a:solidFill>
                  <a:srgbClr val="5E5352"/>
                </a:solidFill>
                <a:latin typeface="Arial Nova" panose="020F0502020204030204" pitchFamily="34" charset="0"/>
                <a:ea typeface="+mn-ea"/>
                <a:cs typeface="+mn-cs"/>
              </a:rPr>
              <a:t>Brez,</a:t>
            </a:r>
            <a:r>
              <a:rPr lang="it-IT" sz="2000" dirty="0">
                <a:solidFill>
                  <a:srgbClr val="5E5352"/>
                </a:solidFill>
                <a:latin typeface="Arial Nova" panose="020F0502020204030204" pitchFamily="34" charset="0"/>
                <a:ea typeface="+mn-ea"/>
                <a:cs typeface="+mn-cs"/>
              </a:rPr>
              <a:t> Francesco Franch </a:t>
            </a:r>
            <a:r>
              <a:rPr lang="it-IT" sz="2000" b="1" dirty="0">
                <a:solidFill>
                  <a:srgbClr val="5E5352"/>
                </a:solidFill>
                <a:latin typeface="Arial Nova" panose="020F0502020204030204" pitchFamily="34" charset="0"/>
                <a:ea typeface="+mn-ea"/>
                <a:cs typeface="+mn-cs"/>
              </a:rPr>
              <a:t>Cloz</a:t>
            </a:r>
            <a:r>
              <a:rPr lang="it-IT" sz="2000">
                <a:solidFill>
                  <a:srgbClr val="5E5352"/>
                </a:solidFill>
                <a:latin typeface="Arial Nova" panose="020F0502020204030204" pitchFamily="34" charset="0"/>
                <a:ea typeface="+mn-ea"/>
                <a:cs typeface="+mn-cs"/>
              </a:rPr>
              <a:t>, Marino </a:t>
            </a:r>
            <a:r>
              <a:rPr lang="it-IT" sz="2000" dirty="0">
                <a:solidFill>
                  <a:srgbClr val="5E5352"/>
                </a:solidFill>
                <a:latin typeface="Arial Nova" panose="020F0502020204030204" pitchFamily="34" charset="0"/>
                <a:ea typeface="+mn-ea"/>
                <a:cs typeface="+mn-cs"/>
              </a:rPr>
              <a:t>Zucal </a:t>
            </a:r>
            <a:r>
              <a:rPr lang="it-IT" sz="2000" b="1" dirty="0">
                <a:solidFill>
                  <a:srgbClr val="5E5352"/>
                </a:solidFill>
                <a:latin typeface="Arial Nova" panose="020F0502020204030204" pitchFamily="34" charset="0"/>
                <a:ea typeface="+mn-ea"/>
                <a:cs typeface="+mn-cs"/>
              </a:rPr>
              <a:t>Romeno</a:t>
            </a:r>
            <a:r>
              <a:rPr lang="it-IT" sz="2000" dirty="0">
                <a:solidFill>
                  <a:srgbClr val="5E5352"/>
                </a:solidFill>
                <a:latin typeface="Arial Nova" panose="020F0502020204030204" pitchFamily="34" charset="0"/>
                <a:ea typeface="+mn-ea"/>
                <a:cs typeface="+mn-cs"/>
              </a:rPr>
              <a:t> e Livio </a:t>
            </a:r>
            <a:r>
              <a:rPr lang="it-IT" sz="2000" dirty="0" err="1">
                <a:solidFill>
                  <a:srgbClr val="5E5352"/>
                </a:solidFill>
                <a:latin typeface="Arial Nova" panose="020F0502020204030204" pitchFamily="34" charset="0"/>
                <a:ea typeface="+mn-ea"/>
                <a:cs typeface="+mn-cs"/>
              </a:rPr>
              <a:t>Ziller</a:t>
            </a:r>
            <a:r>
              <a:rPr lang="it-IT" sz="2000" dirty="0">
                <a:solidFill>
                  <a:srgbClr val="5E5352"/>
                </a:solidFill>
                <a:latin typeface="Arial Nova" panose="020F0502020204030204" pitchFamily="34" charset="0"/>
                <a:ea typeface="+mn-ea"/>
                <a:cs typeface="+mn-cs"/>
              </a:rPr>
              <a:t> </a:t>
            </a:r>
            <a:r>
              <a:rPr lang="it-IT" sz="2000" b="1" dirty="0">
                <a:solidFill>
                  <a:srgbClr val="5E5352"/>
                </a:solidFill>
                <a:latin typeface="Arial Nova" panose="020F0502020204030204" pitchFamily="34" charset="0"/>
                <a:ea typeface="+mn-ea"/>
                <a:cs typeface="+mn-cs"/>
              </a:rPr>
              <a:t>Dambel</a:t>
            </a:r>
            <a:r>
              <a:rPr lang="it-IT" sz="2000" dirty="0">
                <a:solidFill>
                  <a:srgbClr val="5E5352"/>
                </a:solidFill>
                <a:latin typeface="Arial Nova" panose="020F0502020204030204" pitchFamily="34" charset="0"/>
                <a:ea typeface="+mn-ea"/>
                <a:cs typeface="+mn-cs"/>
              </a:rPr>
              <a:t>.</a:t>
            </a:r>
            <a:br>
              <a:rPr lang="it-IT" sz="2000" dirty="0">
                <a:solidFill>
                  <a:srgbClr val="5E5352"/>
                </a:solidFill>
                <a:latin typeface="Arial Nova" panose="020F0502020204030204" pitchFamily="34" charset="0"/>
                <a:ea typeface="+mn-ea"/>
                <a:cs typeface="+mn-cs"/>
              </a:rPr>
            </a:br>
            <a:r>
              <a:rPr lang="it-IT" sz="2000" b="1" dirty="0">
                <a:solidFill>
                  <a:srgbClr val="5E5352"/>
                </a:solidFill>
                <a:latin typeface="Arial Nova" panose="020F0502020204030204" pitchFamily="34" charset="0"/>
                <a:ea typeface="+mn-ea"/>
                <a:cs typeface="+mn-cs"/>
              </a:rPr>
              <a:t>Primo presidente Francesco Franch</a:t>
            </a:r>
            <a:r>
              <a:rPr lang="it-IT" sz="2000" dirty="0">
                <a:solidFill>
                  <a:srgbClr val="5E5352"/>
                </a:solidFill>
                <a:latin typeface="Arial Nova" panose="020F0502020204030204" pitchFamily="34" charset="0"/>
                <a:ea typeface="+mn-ea"/>
                <a:cs typeface="+mn-cs"/>
              </a:rPr>
              <a:t>.</a:t>
            </a:r>
            <a:br>
              <a:rPr lang="it-IT" sz="2400" dirty="0"/>
            </a:br>
            <a:endParaRPr lang="en-GB" sz="1600" b="1" dirty="0">
              <a:solidFill>
                <a:srgbClr val="5E5352"/>
              </a:solidFill>
              <a:highlight>
                <a:srgbClr val="FFFF00"/>
              </a:highlight>
              <a:latin typeface="Arial Nova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C4E4E1C-4668-A06E-6EAC-C19C87F2EAA7}"/>
              </a:ext>
            </a:extLst>
          </p:cNvPr>
          <p:cNvSpPr/>
          <p:nvPr/>
        </p:nvSpPr>
        <p:spPr>
          <a:xfrm>
            <a:off x="8278756" y="3419858"/>
            <a:ext cx="2284530" cy="33855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Fonte: </a:t>
            </a:r>
            <a:r>
              <a:rPr lang="en-GB" sz="1200" dirty="0" err="1">
                <a:solidFill>
                  <a:srgbClr val="5E5352"/>
                </a:solidFill>
                <a:latin typeface="Arial Nova" panose="020B0504020202020204" pitchFamily="34" charset="0"/>
              </a:rPr>
              <a:t>Archivio</a:t>
            </a:r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 storico Famiglia Cooperativa Val di Non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C2DFF85-7038-EEBF-5D67-5F0859369503}"/>
              </a:ext>
            </a:extLst>
          </p:cNvPr>
          <p:cNvSpPr txBox="1"/>
          <p:nvPr/>
        </p:nvSpPr>
        <p:spPr>
          <a:xfrm>
            <a:off x="8206619" y="2314759"/>
            <a:ext cx="2284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5E5352"/>
                </a:solidFill>
                <a:latin typeface="Arial Nova" panose="020F0502020204030204" pitchFamily="34" charset="0"/>
              </a:rPr>
              <a:t>Consiglio di Amministrazione della </a:t>
            </a:r>
            <a:r>
              <a:rPr lang="it-IT" sz="1400" b="1" dirty="0">
                <a:solidFill>
                  <a:srgbClr val="5E5352"/>
                </a:solidFill>
                <a:latin typeface="Arial Nova" panose="020F0502020204030204" pitchFamily="34" charset="0"/>
              </a:rPr>
              <a:t>Famiglia Cooperativa Alta Anaunia (1992)</a:t>
            </a:r>
            <a:endParaRPr lang="it-IT" sz="14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31A827B-EE4D-1F8F-D6CC-7C23EBD8B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18" y="2199984"/>
            <a:ext cx="5556905" cy="409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38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56AF0F4-96F8-CA59-E16B-6403A2B7F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" t="5566" r="4541" b="6149"/>
          <a:stretch>
            <a:fillRect/>
          </a:stretch>
        </p:blipFill>
        <p:spPr>
          <a:xfrm>
            <a:off x="6196614" y="284085"/>
            <a:ext cx="3995420" cy="5446759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2B10EC-8604-7C93-475B-A9F7800A4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39" y="1765397"/>
            <a:ext cx="5401573" cy="4799545"/>
          </a:xfrm>
        </p:spPr>
        <p:txBody>
          <a:bodyPr/>
          <a:lstStyle/>
          <a:p>
            <a:pPr marL="0" indent="0" algn="just">
              <a:buNone/>
            </a:pPr>
            <a:endParaRPr lang="it-IT" sz="2400" dirty="0">
              <a:solidFill>
                <a:srgbClr val="5E5352"/>
              </a:solidFill>
              <a:latin typeface="Arial Nova" panose="020F0502020204030204" pitchFamily="34" charset="0"/>
            </a:endParaRPr>
          </a:p>
          <a:p>
            <a:pPr marL="0" indent="0" algn="just">
              <a:buNone/>
            </a:pPr>
            <a:r>
              <a:rPr lang="it-IT" sz="2000" b="1" dirty="0">
                <a:solidFill>
                  <a:srgbClr val="5E5352"/>
                </a:solidFill>
                <a:latin typeface="Arial Nova" panose="020F0502020204030204" pitchFamily="34" charset="0"/>
              </a:rPr>
              <a:t>Il secondo progetto </a:t>
            </a:r>
            <a:r>
              <a:rPr lang="it-IT" sz="2000" dirty="0">
                <a:solidFill>
                  <a:srgbClr val="5E5352"/>
                </a:solidFill>
                <a:latin typeface="Arial Nova" panose="020F0502020204030204" pitchFamily="34" charset="0"/>
              </a:rPr>
              <a:t>avviato </a:t>
            </a:r>
            <a:r>
              <a:rPr lang="it-IT" sz="2000" b="1" dirty="0">
                <a:solidFill>
                  <a:srgbClr val="5E5352"/>
                </a:solidFill>
                <a:latin typeface="Arial Nova" panose="020F0502020204030204" pitchFamily="34" charset="0"/>
              </a:rPr>
              <a:t>nel1987</a:t>
            </a:r>
            <a:r>
              <a:rPr lang="it-IT" sz="2000" dirty="0">
                <a:solidFill>
                  <a:srgbClr val="5E5352"/>
                </a:solidFill>
                <a:latin typeface="Arial Nova" panose="020F0502020204030204" pitchFamily="34" charset="0"/>
              </a:rPr>
              <a:t> riguardava </a:t>
            </a:r>
            <a:r>
              <a:rPr lang="en-GB" sz="2000" dirty="0">
                <a:solidFill>
                  <a:srgbClr val="5E5352"/>
                </a:solidFill>
                <a:latin typeface="Arial Nova" panose="020F0502020204030204" pitchFamily="34" charset="0"/>
              </a:rPr>
              <a:t>la </a:t>
            </a:r>
            <a:r>
              <a:rPr lang="en-GB" sz="2000" dirty="0" err="1">
                <a:solidFill>
                  <a:srgbClr val="5E5352"/>
                </a:solidFill>
                <a:latin typeface="Arial Nova" panose="020F0502020204030204" pitchFamily="34" charset="0"/>
              </a:rPr>
              <a:t>costruzione</a:t>
            </a:r>
            <a:r>
              <a:rPr lang="en-GB" sz="2000" dirty="0">
                <a:solidFill>
                  <a:srgbClr val="5E5352"/>
                </a:solidFill>
                <a:latin typeface="Arial Nova" panose="020F0502020204030204" pitchFamily="34" charset="0"/>
              </a:rPr>
              <a:t> a	</a:t>
            </a:r>
            <a:r>
              <a:rPr lang="en-GB" sz="2000" b="1" dirty="0">
                <a:solidFill>
                  <a:srgbClr val="C00000"/>
                </a:solidFill>
                <a:latin typeface="Arial Nova" panose="020F0502020204030204" pitchFamily="34" charset="0"/>
              </a:rPr>
              <a:t>Fondo</a:t>
            </a:r>
            <a:r>
              <a:rPr lang="en-GB" sz="2000" dirty="0">
                <a:solidFill>
                  <a:srgbClr val="5E5352"/>
                </a:solidFill>
                <a:latin typeface="Arial Nova" panose="020F0502020204030204" pitchFamily="34" charset="0"/>
              </a:rPr>
              <a:t> di un </a:t>
            </a:r>
            <a:r>
              <a:rPr lang="en-GB" sz="2000" b="1" dirty="0">
                <a:solidFill>
                  <a:srgbClr val="C00000"/>
                </a:solidFill>
                <a:latin typeface="Arial Nova" panose="020F0502020204030204" pitchFamily="34" charset="0"/>
              </a:rPr>
              <a:t>nuovo </a:t>
            </a:r>
            <a:r>
              <a:rPr lang="en-GB" sz="2000" b="1" dirty="0" err="1">
                <a:solidFill>
                  <a:srgbClr val="C00000"/>
                </a:solidFill>
                <a:latin typeface="Arial Nova" panose="020F0502020204030204" pitchFamily="34" charset="0"/>
              </a:rPr>
              <a:t>supermercato</a:t>
            </a:r>
            <a:r>
              <a:rPr lang="en-GB" sz="2000" b="1" dirty="0">
                <a:solidFill>
                  <a:srgbClr val="C00000"/>
                </a:solidFill>
                <a:latin typeface="Arial Nova" panose="020F0502020204030204" pitchFamily="34" charset="0"/>
              </a:rPr>
              <a:t> “al </a:t>
            </a:r>
            <a:r>
              <a:rPr lang="en-GB" sz="2000" b="1" dirty="0" err="1">
                <a:solidFill>
                  <a:srgbClr val="C00000"/>
                </a:solidFill>
                <a:latin typeface="Arial Nova" panose="020F0502020204030204" pitchFamily="34" charset="0"/>
              </a:rPr>
              <a:t>passo</a:t>
            </a:r>
            <a:r>
              <a:rPr lang="en-GB" sz="2000" b="1" dirty="0">
                <a:solidFill>
                  <a:srgbClr val="C00000"/>
                </a:solidFill>
                <a:latin typeface="Arial Nova" panose="020F0502020204030204" pitchFamily="34" charset="0"/>
              </a:rPr>
              <a:t> con </a:t>
            </a:r>
            <a:r>
              <a:rPr lang="en-GB" sz="2000" b="1" dirty="0" err="1">
                <a:solidFill>
                  <a:srgbClr val="C00000"/>
                </a:solidFill>
                <a:latin typeface="Arial Nova" panose="020F0502020204030204" pitchFamily="34" charset="0"/>
              </a:rPr>
              <a:t>i</a:t>
            </a:r>
            <a:r>
              <a:rPr lang="en-GB" sz="2000" b="1" dirty="0">
                <a:solidFill>
                  <a:srgbClr val="C00000"/>
                </a:solidFill>
                <a:latin typeface="Arial Nova" panose="020F0502020204030204" pitchFamily="34" charset="0"/>
              </a:rPr>
              <a:t> tempi” </a:t>
            </a:r>
            <a:r>
              <a:rPr lang="en-GB" sz="2000" dirty="0">
                <a:solidFill>
                  <a:srgbClr val="5E5352"/>
                </a:solidFill>
                <a:latin typeface="Arial Nova" panose="020F0502020204030204" pitchFamily="34" charset="0"/>
              </a:rPr>
              <a:t>	</a:t>
            </a:r>
          </a:p>
          <a:p>
            <a:pPr marL="0" indent="0" algn="just">
              <a:buNone/>
            </a:pPr>
            <a:endParaRPr lang="en-GB" sz="2000" dirty="0">
              <a:solidFill>
                <a:srgbClr val="5E5352"/>
              </a:solidFill>
              <a:latin typeface="Arial Nova" panose="020F0502020204030204" pitchFamily="34" charset="0"/>
            </a:endParaRPr>
          </a:p>
          <a:p>
            <a:pPr marL="0" indent="0" algn="just">
              <a:buNone/>
            </a:pPr>
            <a:r>
              <a:rPr lang="en-GB" sz="2000" dirty="0">
                <a:solidFill>
                  <a:srgbClr val="5E5352"/>
                </a:solidFill>
                <a:latin typeface="Arial Nova" panose="020F0502020204030204" pitchFamily="34" charset="0"/>
              </a:rPr>
              <a:t>Il Consiglio di </a:t>
            </a:r>
            <a:r>
              <a:rPr lang="en-GB" sz="2000" dirty="0" err="1">
                <a:solidFill>
                  <a:srgbClr val="5E5352"/>
                </a:solidFill>
                <a:latin typeface="Arial Nova" panose="020F0502020204030204" pitchFamily="34" charset="0"/>
              </a:rPr>
              <a:t>amministrazione</a:t>
            </a:r>
            <a:r>
              <a:rPr lang="en-GB" sz="2000" dirty="0">
                <a:solidFill>
                  <a:srgbClr val="5E5352"/>
                </a:solidFill>
                <a:latin typeface="Arial Nova" panose="020F0502020204030204" pitchFamily="34" charset="0"/>
              </a:rPr>
              <a:t> </a:t>
            </a:r>
            <a:r>
              <a:rPr lang="en-GB" sz="2000" dirty="0" err="1">
                <a:solidFill>
                  <a:srgbClr val="5E5352"/>
                </a:solidFill>
                <a:latin typeface="Arial Nova" panose="020F0502020204030204" pitchFamily="34" charset="0"/>
              </a:rPr>
              <a:t>decise</a:t>
            </a:r>
            <a:r>
              <a:rPr lang="en-GB" sz="2000" dirty="0">
                <a:solidFill>
                  <a:srgbClr val="5E5352"/>
                </a:solidFill>
                <a:latin typeface="Arial Nova" panose="020F0502020204030204" pitchFamily="34" charset="0"/>
              </a:rPr>
              <a:t> di </a:t>
            </a:r>
            <a:r>
              <a:rPr lang="en-GB" sz="2000" b="1" dirty="0" err="1">
                <a:solidFill>
                  <a:srgbClr val="5E5352"/>
                </a:solidFill>
                <a:latin typeface="Arial Nova" panose="020F0502020204030204" pitchFamily="34" charset="0"/>
              </a:rPr>
              <a:t>acquistare</a:t>
            </a:r>
            <a:r>
              <a:rPr lang="en-GB" sz="2000" b="1" dirty="0">
                <a:solidFill>
                  <a:srgbClr val="5E5352"/>
                </a:solidFill>
                <a:latin typeface="Arial Nova" panose="020F0502020204030204" pitchFamily="34" charset="0"/>
              </a:rPr>
              <a:t> </a:t>
            </a:r>
            <a:r>
              <a:rPr lang="it-IT" sz="2000" b="1" dirty="0">
                <a:solidFill>
                  <a:srgbClr val="5E5352"/>
                </a:solidFill>
                <a:latin typeface="Arial Nova" panose="020F0502020204030204" pitchFamily="34" charset="0"/>
              </a:rPr>
              <a:t>la casa e il terreno dalla Famiglia </a:t>
            </a:r>
            <a:r>
              <a:rPr lang="it-IT" sz="2000" b="1" dirty="0" err="1">
                <a:solidFill>
                  <a:srgbClr val="5E5352"/>
                </a:solidFill>
                <a:latin typeface="Arial Nova" panose="020F0502020204030204" pitchFamily="34" charset="0"/>
              </a:rPr>
              <a:t>Largajolli</a:t>
            </a:r>
            <a:r>
              <a:rPr lang="it-IT" sz="2000" dirty="0">
                <a:solidFill>
                  <a:srgbClr val="5E5352"/>
                </a:solidFill>
                <a:latin typeface="Arial Nova" panose="020F0502020204030204" pitchFamily="34" charset="0"/>
              </a:rPr>
              <a:t>; l’investimento fu enorme e gli amministratori si impegnarono anche personalmente </a:t>
            </a:r>
          </a:p>
          <a:p>
            <a:pPr marL="0" indent="0" algn="ctr">
              <a:buNone/>
            </a:pPr>
            <a:r>
              <a:rPr lang="it-IT" sz="2000" i="1" dirty="0">
                <a:solidFill>
                  <a:srgbClr val="C00000"/>
                </a:solidFill>
                <a:latin typeface="Arial Nova" panose="020F0502020204030204" pitchFamily="34" charset="0"/>
              </a:rPr>
              <a:t>«…basti pensare che la caparra fu versata con un assegno personale da parte di un amministratore…»</a:t>
            </a:r>
            <a:r>
              <a:rPr lang="it-IT" sz="1800" i="1" dirty="0">
                <a:solidFill>
                  <a:srgbClr val="C00000"/>
                </a:solidFill>
                <a:latin typeface="Arial Nova" panose="020F0502020204030204" pitchFamily="34" charset="0"/>
              </a:rPr>
              <a:t>  </a:t>
            </a:r>
            <a:r>
              <a:rPr lang="it-IT" sz="1400" i="1" dirty="0">
                <a:solidFill>
                  <a:srgbClr val="5E5352"/>
                </a:solidFill>
                <a:latin typeface="Arial Nova" panose="020F0502020204030204" pitchFamily="34" charset="0"/>
              </a:rPr>
              <a:t>(Maurizio Ianes)</a:t>
            </a:r>
            <a:br>
              <a:rPr lang="it-IT" sz="2000" i="1" dirty="0">
                <a:solidFill>
                  <a:srgbClr val="5E5352"/>
                </a:solidFill>
                <a:latin typeface="Arial Nova" panose="020F0502020204030204" pitchFamily="34" charset="0"/>
              </a:rPr>
            </a:br>
            <a:endParaRPr lang="en-GB" sz="2000" i="1" dirty="0">
              <a:solidFill>
                <a:srgbClr val="5E5352"/>
              </a:solidFill>
              <a:latin typeface="Arial Nova" panose="020F0502020204030204" pitchFamily="34" charset="0"/>
            </a:endParaRP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F54F0559-4C63-66F6-D8CF-A4D5134F40D7}"/>
              </a:ext>
            </a:extLst>
          </p:cNvPr>
          <p:cNvSpPr txBox="1">
            <a:spLocks/>
          </p:cNvSpPr>
          <p:nvPr/>
        </p:nvSpPr>
        <p:spPr>
          <a:xfrm>
            <a:off x="147177" y="1229866"/>
            <a:ext cx="8790448" cy="5355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b="1" dirty="0">
                <a:solidFill>
                  <a:srgbClr val="C00000"/>
                </a:solidFill>
                <a:latin typeface="Arial Nova" panose="020F0502020204030204" pitchFamily="34" charset="0"/>
                <a:ea typeface="+mn-ea"/>
                <a:cs typeface="+mn-cs"/>
              </a:rPr>
              <a:t>Le tappe e i progetti innovativi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2ABD3E9-2949-E843-70D4-F44533E43C58}"/>
              </a:ext>
            </a:extLst>
          </p:cNvPr>
          <p:cNvSpPr/>
          <p:nvPr/>
        </p:nvSpPr>
        <p:spPr>
          <a:xfrm>
            <a:off x="6196614" y="5930283"/>
            <a:ext cx="4158077" cy="634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 err="1">
                <a:solidFill>
                  <a:srgbClr val="5E5352"/>
                </a:solidFill>
                <a:latin typeface="Arial Nova" panose="020B0504020202020204" pitchFamily="34" charset="0"/>
              </a:rPr>
              <a:t>Compromesso</a:t>
            </a:r>
            <a:r>
              <a:rPr lang="en-GB" sz="1400" dirty="0">
                <a:solidFill>
                  <a:srgbClr val="5E5352"/>
                </a:solidFill>
                <a:latin typeface="Arial Nova" panose="020B0504020202020204" pitchFamily="34" charset="0"/>
              </a:rPr>
              <a:t> di </a:t>
            </a:r>
            <a:r>
              <a:rPr lang="en-GB" sz="1400" dirty="0" err="1">
                <a:solidFill>
                  <a:srgbClr val="5E5352"/>
                </a:solidFill>
                <a:latin typeface="Arial Nova" panose="020B0504020202020204" pitchFamily="34" charset="0"/>
              </a:rPr>
              <a:t>acquisto</a:t>
            </a:r>
            <a:r>
              <a:rPr lang="en-GB" sz="1400" dirty="0">
                <a:solidFill>
                  <a:srgbClr val="5E5352"/>
                </a:solidFill>
                <a:latin typeface="Arial Nova" panose="020B0504020202020204" pitchFamily="34" charset="0"/>
              </a:rPr>
              <a:t> della </a:t>
            </a:r>
            <a:r>
              <a:rPr lang="en-GB" sz="1400" dirty="0" err="1">
                <a:solidFill>
                  <a:srgbClr val="5E5352"/>
                </a:solidFill>
                <a:latin typeface="Arial Nova" panose="020B0504020202020204" pitchFamily="34" charset="0"/>
              </a:rPr>
              <a:t>proprietà</a:t>
            </a:r>
            <a:r>
              <a:rPr lang="en-GB" sz="1400" dirty="0">
                <a:solidFill>
                  <a:srgbClr val="5E5352"/>
                </a:solidFill>
                <a:latin typeface="Arial Nova" panose="020B0504020202020204" pitchFamily="34" charset="0"/>
              </a:rPr>
              <a:t> Largajolli-1987</a:t>
            </a:r>
          </a:p>
          <a:p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Fonte: </a:t>
            </a:r>
            <a:r>
              <a:rPr lang="en-GB" sz="1200" dirty="0" err="1">
                <a:solidFill>
                  <a:srgbClr val="5E5352"/>
                </a:solidFill>
                <a:latin typeface="Arial Nova" panose="020B0504020202020204" pitchFamily="34" charset="0"/>
              </a:rPr>
              <a:t>Archivio</a:t>
            </a:r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 storico Famiglia Cooperativa Val di Non</a:t>
            </a:r>
          </a:p>
        </p:txBody>
      </p:sp>
    </p:spTree>
    <p:extLst>
      <p:ext uri="{BB962C8B-B14F-4D97-AF65-F5344CB8AC3E}">
        <p14:creationId xmlns:p14="http://schemas.microsoft.com/office/powerpoint/2010/main" val="1345011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CE659F-370D-B486-AAD2-1D555FF10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Foto di casa </a:t>
            </a:r>
            <a:r>
              <a:rPr lang="en-GB" dirty="0" err="1"/>
              <a:t>Largajolli</a:t>
            </a:r>
            <a:r>
              <a:rPr lang="en-GB" dirty="0"/>
              <a:t> e del </a:t>
            </a:r>
            <a:r>
              <a:rPr lang="en-GB" dirty="0" err="1"/>
              <a:t>supermercato</a:t>
            </a:r>
            <a:endParaRPr lang="en-GB" dirty="0">
              <a:highlight>
                <a:srgbClr val="FFFF00"/>
              </a:highlight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B24CC8F-1FFA-DA2B-E0AF-480934ABE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7" b="15273"/>
          <a:stretch>
            <a:fillRect/>
          </a:stretch>
        </p:blipFill>
        <p:spPr>
          <a:xfrm>
            <a:off x="621429" y="2814222"/>
            <a:ext cx="2967831" cy="279646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6F1E3F9-3CDB-2FB7-B4F6-E4A874D8F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4"/>
          <a:stretch>
            <a:fillRect/>
          </a:stretch>
        </p:blipFill>
        <p:spPr>
          <a:xfrm rot="5400000">
            <a:off x="7783982" y="3186562"/>
            <a:ext cx="3146163" cy="2201662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93E89099-BF0A-731C-4265-821E7ADF7B68}"/>
              </a:ext>
            </a:extLst>
          </p:cNvPr>
          <p:cNvSpPr/>
          <p:nvPr/>
        </p:nvSpPr>
        <p:spPr>
          <a:xfrm>
            <a:off x="3773010" y="3904275"/>
            <a:ext cx="3994945" cy="9518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Nella </a:t>
            </a:r>
            <a:r>
              <a:rPr lang="en-GB" sz="1200" dirty="0" err="1">
                <a:solidFill>
                  <a:srgbClr val="5E5352"/>
                </a:solidFill>
                <a:latin typeface="Arial Nova" panose="020B0504020202020204" pitchFamily="34" charset="0"/>
              </a:rPr>
              <a:t>foto</a:t>
            </a:r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 a sinistra Villa Adolfina poi casa </a:t>
            </a:r>
            <a:r>
              <a:rPr lang="en-GB" sz="1200" dirty="0" err="1">
                <a:solidFill>
                  <a:srgbClr val="5E5352"/>
                </a:solidFill>
                <a:latin typeface="Arial Nova" panose="020B0504020202020204" pitchFamily="34" charset="0"/>
              </a:rPr>
              <a:t>Largajolli</a:t>
            </a:r>
            <a:endParaRPr lang="en-GB" sz="1200" dirty="0">
              <a:solidFill>
                <a:srgbClr val="5E5352"/>
              </a:solidFill>
              <a:latin typeface="Arial Nova" panose="020B0504020202020204" pitchFamily="34" charset="0"/>
            </a:endParaRPr>
          </a:p>
          <a:p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In </a:t>
            </a:r>
            <a:r>
              <a:rPr lang="en-GB" sz="1200" dirty="0" err="1">
                <a:solidFill>
                  <a:srgbClr val="5E5352"/>
                </a:solidFill>
                <a:latin typeface="Arial Nova" panose="020B0504020202020204" pitchFamily="34" charset="0"/>
              </a:rPr>
              <a:t>quella</a:t>
            </a:r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 di </a:t>
            </a:r>
            <a:r>
              <a:rPr lang="en-GB" sz="1200" dirty="0" err="1">
                <a:solidFill>
                  <a:srgbClr val="5E5352"/>
                </a:solidFill>
                <a:latin typeface="Arial Nova" panose="020B0504020202020204" pitchFamily="34" charset="0"/>
              </a:rPr>
              <a:t>destra</a:t>
            </a:r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 il Dott. Francesco </a:t>
            </a:r>
            <a:r>
              <a:rPr lang="en-GB" sz="1200" dirty="0" err="1">
                <a:solidFill>
                  <a:srgbClr val="5E5352"/>
                </a:solidFill>
                <a:latin typeface="Arial Nova" panose="020B0504020202020204" pitchFamily="34" charset="0"/>
              </a:rPr>
              <a:t>Largajolli</a:t>
            </a:r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, la </a:t>
            </a:r>
            <a:r>
              <a:rPr lang="en-GB" sz="1200" dirty="0" err="1">
                <a:solidFill>
                  <a:srgbClr val="5E5352"/>
                </a:solidFill>
                <a:latin typeface="Arial Nova" panose="020B0504020202020204" pitchFamily="34" charset="0"/>
              </a:rPr>
              <a:t>moglie</a:t>
            </a:r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 Elena e il Dott. Bruno </a:t>
            </a:r>
            <a:r>
              <a:rPr lang="en-GB" sz="1200" dirty="0" err="1">
                <a:solidFill>
                  <a:srgbClr val="5E5352"/>
                </a:solidFill>
                <a:latin typeface="Arial Nova" panose="020B0504020202020204" pitchFamily="34" charset="0"/>
              </a:rPr>
              <a:t>Largajolli</a:t>
            </a:r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, </a:t>
            </a:r>
            <a:r>
              <a:rPr lang="en-GB" sz="1200" dirty="0" err="1">
                <a:solidFill>
                  <a:srgbClr val="5E5352"/>
                </a:solidFill>
                <a:latin typeface="Arial Nova" panose="020B0504020202020204" pitchFamily="34" charset="0"/>
              </a:rPr>
              <a:t>firmatario</a:t>
            </a:r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 del </a:t>
            </a:r>
            <a:r>
              <a:rPr lang="en-GB" sz="1200" dirty="0" err="1">
                <a:solidFill>
                  <a:srgbClr val="5E5352"/>
                </a:solidFill>
                <a:latin typeface="Arial Nova" panose="020B0504020202020204" pitchFamily="34" charset="0"/>
              </a:rPr>
              <a:t>compromesso</a:t>
            </a:r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 di </a:t>
            </a:r>
            <a:r>
              <a:rPr lang="en-GB" sz="1200" dirty="0" err="1">
                <a:solidFill>
                  <a:srgbClr val="5E5352"/>
                </a:solidFill>
                <a:latin typeface="Arial Nova" panose="020B0504020202020204" pitchFamily="34" charset="0"/>
              </a:rPr>
              <a:t>acquisto</a:t>
            </a:r>
            <a:endParaRPr lang="en-GB" sz="1200" dirty="0">
              <a:solidFill>
                <a:srgbClr val="5E5352"/>
              </a:solidFill>
              <a:latin typeface="Arial Nova" panose="020B0504020202020204" pitchFamily="34" charset="0"/>
            </a:endParaRPr>
          </a:p>
          <a:p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Fonte: </a:t>
            </a:r>
            <a:r>
              <a:rPr lang="en-GB" sz="1200" dirty="0" err="1">
                <a:solidFill>
                  <a:srgbClr val="5E5352"/>
                </a:solidFill>
                <a:latin typeface="Arial Nova" panose="020B0504020202020204" pitchFamily="34" charset="0"/>
              </a:rPr>
              <a:t>M.Romano</a:t>
            </a:r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 </a:t>
            </a:r>
            <a:r>
              <a:rPr lang="en-GB" sz="1200" i="1" dirty="0">
                <a:solidFill>
                  <a:srgbClr val="5E5352"/>
                </a:solidFill>
                <a:latin typeface="Arial Nova" panose="020B0504020202020204" pitchFamily="34" charset="0"/>
              </a:rPr>
              <a:t>Col sole il </a:t>
            </a:r>
            <a:r>
              <a:rPr lang="en-GB" sz="1200" i="1" dirty="0" err="1">
                <a:solidFill>
                  <a:srgbClr val="5E5352"/>
                </a:solidFill>
                <a:latin typeface="Arial Nova" panose="020B0504020202020204" pitchFamily="34" charset="0"/>
              </a:rPr>
              <a:t>vento</a:t>
            </a:r>
            <a:r>
              <a:rPr lang="en-GB" sz="1200" i="1" dirty="0">
                <a:solidFill>
                  <a:srgbClr val="5E5352"/>
                </a:solidFill>
                <a:latin typeface="Arial Nova" panose="020B0504020202020204" pitchFamily="34" charset="0"/>
              </a:rPr>
              <a:t> la neve  </a:t>
            </a:r>
            <a:endParaRPr lang="en-GB" sz="1200" dirty="0">
              <a:solidFill>
                <a:srgbClr val="5E5352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773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66C43-F416-FE4B-45B7-BD3661349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300E02-A6C2-B940-2C20-9EA2D0B60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Foto di casa </a:t>
            </a:r>
            <a:r>
              <a:rPr lang="en-GB" dirty="0" err="1"/>
              <a:t>Largajolli</a:t>
            </a:r>
            <a:r>
              <a:rPr lang="en-GB" dirty="0"/>
              <a:t> e del </a:t>
            </a:r>
            <a:r>
              <a:rPr lang="en-GB" dirty="0" err="1"/>
              <a:t>centro</a:t>
            </a:r>
            <a:r>
              <a:rPr lang="en-GB" dirty="0"/>
              <a:t> </a:t>
            </a:r>
            <a:r>
              <a:rPr lang="en-GB" dirty="0" err="1"/>
              <a:t>commerciale</a:t>
            </a:r>
            <a:r>
              <a:rPr lang="en-GB" dirty="0"/>
              <a:t> Fondo</a:t>
            </a:r>
          </a:p>
          <a:p>
            <a:pPr marL="0" indent="0">
              <a:buNone/>
            </a:pPr>
            <a:endParaRPr lang="en-GB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GB" dirty="0">
              <a:highlight>
                <a:srgbClr val="FFFF00"/>
              </a:highlight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F7C0D3D-6CF9-D4A6-66D1-104F6D8FC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981" y="2521260"/>
            <a:ext cx="4498018" cy="337351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8C2E15C-CD96-E53C-3B30-527B70303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1" t="-6589" r="24535" b="-581"/>
          <a:stretch>
            <a:fillRect/>
          </a:stretch>
        </p:blipFill>
        <p:spPr>
          <a:xfrm rot="5400000">
            <a:off x="1606118" y="1753342"/>
            <a:ext cx="3373514" cy="490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00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81D8D-BEFF-5396-D026-DDF65380B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7A8B6E-8F1C-61CE-C485-428025895E0D}"/>
              </a:ext>
            </a:extLst>
          </p:cNvPr>
          <p:cNvSpPr txBox="1"/>
          <p:nvPr/>
        </p:nvSpPr>
        <p:spPr>
          <a:xfrm>
            <a:off x="486840" y="1337436"/>
            <a:ext cx="9944100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b="1" dirty="0">
              <a:solidFill>
                <a:srgbClr val="5E5352"/>
              </a:solidFill>
              <a:latin typeface="Montserrat" panose="00000500000000000000" pitchFamily="2" charset="0"/>
            </a:endParaRPr>
          </a:p>
          <a:p>
            <a:r>
              <a:rPr lang="it-IT" sz="2100" b="1" dirty="0">
                <a:solidFill>
                  <a:srgbClr val="5E5352"/>
                </a:solidFill>
                <a:latin typeface="Arial Nova" panose="020F0502020204030204" pitchFamily="34" charset="0"/>
              </a:rPr>
              <a:t>Nel 2000</a:t>
            </a:r>
            <a:r>
              <a:rPr lang="it-IT" sz="2100" dirty="0">
                <a:solidFill>
                  <a:srgbClr val="5E5352"/>
                </a:solidFill>
                <a:latin typeface="Arial Nova" panose="020F0502020204030204" pitchFamily="34" charset="0"/>
              </a:rPr>
              <a:t>, il Consiglio di Amministrazione decise </a:t>
            </a:r>
            <a:r>
              <a:rPr lang="it-IT" sz="2100" b="1" dirty="0">
                <a:solidFill>
                  <a:srgbClr val="5E5352"/>
                </a:solidFill>
                <a:latin typeface="Arial Nova" panose="020F0502020204030204" pitchFamily="34" charset="0"/>
              </a:rPr>
              <a:t>un’altra fusione </a:t>
            </a:r>
            <a:r>
              <a:rPr lang="it-IT" sz="2100" dirty="0">
                <a:solidFill>
                  <a:srgbClr val="5E5352"/>
                </a:solidFill>
                <a:latin typeface="Arial Nova" panose="020F0502020204030204" pitchFamily="34" charset="0"/>
              </a:rPr>
              <a:t>tra la Famiglia Cooperativa  Alta </a:t>
            </a:r>
            <a:r>
              <a:rPr lang="it-IT" sz="2100" dirty="0" err="1">
                <a:solidFill>
                  <a:srgbClr val="5E5352"/>
                </a:solidFill>
                <a:latin typeface="Arial Nova" panose="020F0502020204030204" pitchFamily="34" charset="0"/>
              </a:rPr>
              <a:t>Anaunia</a:t>
            </a:r>
            <a:r>
              <a:rPr lang="it-IT" sz="2100" dirty="0">
                <a:solidFill>
                  <a:srgbClr val="5E5352"/>
                </a:solidFill>
                <a:latin typeface="Arial Nova" panose="020F0502020204030204" pitchFamily="34" charset="0"/>
              </a:rPr>
              <a:t> e la Famiglia Cooperativa Val di Non di Cles , che a sua volta, aveva incorporato quella di Nanno e gestiva quella di Pavillo. La cooperativa assunse la denominazione attuale di </a:t>
            </a:r>
            <a:r>
              <a:rPr lang="it-IT" sz="2800" b="1" dirty="0">
                <a:solidFill>
                  <a:schemeClr val="accent6">
                    <a:lumMod val="75000"/>
                  </a:schemeClr>
                </a:solidFill>
                <a:latin typeface="Arial Nova" panose="020F0502020204030204" pitchFamily="34" charset="0"/>
              </a:rPr>
              <a:t>Famiglia Cooperativa Val di Non </a:t>
            </a:r>
            <a:br>
              <a:rPr lang="it-IT" sz="2800" dirty="0">
                <a:solidFill>
                  <a:srgbClr val="5E5352"/>
                </a:solidFill>
                <a:latin typeface="Montserrat" panose="00000500000000000000" pitchFamily="2" charset="0"/>
              </a:rPr>
            </a:br>
            <a:endParaRPr lang="it-IT" sz="2800" dirty="0">
              <a:solidFill>
                <a:srgbClr val="5E5352"/>
              </a:solidFill>
              <a:latin typeface="Montserrat" panose="00000500000000000000" pitchFamily="2" charset="0"/>
            </a:endParaRPr>
          </a:p>
          <a:p>
            <a:pPr algn="just"/>
            <a:endParaRPr lang="it-IT" sz="1600" dirty="0">
              <a:solidFill>
                <a:srgbClr val="5E5352"/>
              </a:solidFill>
              <a:latin typeface="Montserrat" panose="00000500000000000000" pitchFamily="2" charset="0"/>
            </a:endParaRPr>
          </a:p>
          <a:p>
            <a:pPr algn="just"/>
            <a:endParaRPr lang="it-IT" sz="1600" b="0" i="0" dirty="0">
              <a:solidFill>
                <a:srgbClr val="5E5352"/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3" name="Titolo 5">
            <a:extLst>
              <a:ext uri="{FF2B5EF4-FFF2-40B4-BE49-F238E27FC236}">
                <a16:creationId xmlns:a16="http://schemas.microsoft.com/office/drawing/2014/main" id="{7EC866E3-3627-92A9-A957-818C6A099648}"/>
              </a:ext>
            </a:extLst>
          </p:cNvPr>
          <p:cNvSpPr txBox="1">
            <a:spLocks/>
          </p:cNvSpPr>
          <p:nvPr/>
        </p:nvSpPr>
        <p:spPr>
          <a:xfrm>
            <a:off x="156702" y="1167668"/>
            <a:ext cx="8790448" cy="9787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b="1" dirty="0">
                <a:solidFill>
                  <a:srgbClr val="C00000"/>
                </a:solidFill>
                <a:latin typeface="Arial Nova" panose="020F0502020204030204" pitchFamily="34" charset="0"/>
              </a:rPr>
              <a:t>Le tappe e i progetti innovativi</a:t>
            </a:r>
          </a:p>
          <a:p>
            <a:pPr algn="l"/>
            <a:endParaRPr lang="it-IT" sz="3200" b="1" dirty="0">
              <a:solidFill>
                <a:srgbClr val="5E5352"/>
              </a:solidFill>
              <a:latin typeface="Arial Nova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F73E5E6-8191-83DC-AC87-01C4D7620E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994" t="8358" r="7550" b="1592"/>
          <a:stretch>
            <a:fillRect/>
          </a:stretch>
        </p:blipFill>
        <p:spPr>
          <a:xfrm>
            <a:off x="2933072" y="3311371"/>
            <a:ext cx="4732053" cy="3363958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C36B9591-F061-AEB6-36EF-344EFDDC39E9}"/>
              </a:ext>
            </a:extLst>
          </p:cNvPr>
          <p:cNvSpPr/>
          <p:nvPr/>
        </p:nvSpPr>
        <p:spPr>
          <a:xfrm>
            <a:off x="7804885" y="6336775"/>
            <a:ext cx="2284530" cy="33855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Fonte: </a:t>
            </a:r>
            <a:r>
              <a:rPr lang="en-GB" sz="1200" dirty="0" err="1">
                <a:solidFill>
                  <a:srgbClr val="5E5352"/>
                </a:solidFill>
                <a:latin typeface="Arial Nova" panose="020B0504020202020204" pitchFamily="34" charset="0"/>
              </a:rPr>
              <a:t>Archivio</a:t>
            </a:r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 storico Famiglia Cooperativa Val di Non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D76DF3B-960B-614C-1F7C-DC09595D13E4}"/>
              </a:ext>
            </a:extLst>
          </p:cNvPr>
          <p:cNvSpPr txBox="1"/>
          <p:nvPr/>
        </p:nvSpPr>
        <p:spPr>
          <a:xfrm>
            <a:off x="7688221" y="3276428"/>
            <a:ext cx="31414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dirty="0">
                <a:solidFill>
                  <a:srgbClr val="5E5352"/>
                </a:solidFill>
                <a:latin typeface="Montserrat" panose="00000500000000000000" pitchFamily="2" charset="0"/>
              </a:rPr>
              <a:t>A destra </a:t>
            </a:r>
            <a:r>
              <a:rPr lang="it-IT" sz="1200" b="1" dirty="0">
                <a:solidFill>
                  <a:srgbClr val="5E5352"/>
                </a:solidFill>
                <a:latin typeface="Montserrat" panose="00000500000000000000" pitchFamily="2" charset="0"/>
              </a:rPr>
              <a:t>Giorgio Turri </a:t>
            </a:r>
            <a:r>
              <a:rPr lang="it-IT" sz="1200" dirty="0">
                <a:solidFill>
                  <a:srgbClr val="5E5352"/>
                </a:solidFill>
                <a:latin typeface="Montserrat" panose="00000500000000000000" pitchFamily="2" charset="0"/>
              </a:rPr>
              <a:t>Presidente della Famiglia Cooperativa Alta </a:t>
            </a:r>
            <a:r>
              <a:rPr lang="it-IT" sz="1200" dirty="0" err="1">
                <a:solidFill>
                  <a:srgbClr val="5E5352"/>
                </a:solidFill>
                <a:latin typeface="Montserrat" panose="00000500000000000000" pitchFamily="2" charset="0"/>
              </a:rPr>
              <a:t>Anaunia</a:t>
            </a:r>
            <a:endParaRPr lang="it-IT" sz="1200" dirty="0">
              <a:solidFill>
                <a:srgbClr val="5E5352"/>
              </a:solidFill>
              <a:latin typeface="Montserrat" panose="00000500000000000000" pitchFamily="2" charset="0"/>
            </a:endParaRPr>
          </a:p>
          <a:p>
            <a:pPr algn="just"/>
            <a:r>
              <a:rPr lang="it-IT" sz="1200" dirty="0">
                <a:solidFill>
                  <a:srgbClr val="5E5352"/>
                </a:solidFill>
                <a:latin typeface="Montserrat" panose="00000500000000000000" pitchFamily="2" charset="0"/>
              </a:rPr>
              <a:t>A sinistra </a:t>
            </a:r>
            <a:r>
              <a:rPr lang="it-IT" sz="1200" b="1" dirty="0">
                <a:solidFill>
                  <a:srgbClr val="5E5352"/>
                </a:solidFill>
                <a:latin typeface="Montserrat" panose="00000500000000000000" pitchFamily="2" charset="0"/>
              </a:rPr>
              <a:t>Renato Menapace </a:t>
            </a:r>
            <a:r>
              <a:rPr lang="it-IT" sz="1200" dirty="0">
                <a:solidFill>
                  <a:srgbClr val="5E5352"/>
                </a:solidFill>
                <a:latin typeface="Montserrat" panose="00000500000000000000" pitchFamily="2" charset="0"/>
              </a:rPr>
              <a:t>Presidente della Famiglia Cooperativa di Pavillo</a:t>
            </a:r>
          </a:p>
          <a:p>
            <a:pPr algn="just"/>
            <a:r>
              <a:rPr lang="it-IT" sz="1200" dirty="0">
                <a:solidFill>
                  <a:srgbClr val="5E5352"/>
                </a:solidFill>
                <a:latin typeface="Montserrat" panose="00000500000000000000" pitchFamily="2" charset="0"/>
              </a:rPr>
              <a:t>Al centro </a:t>
            </a:r>
            <a:r>
              <a:rPr lang="it-IT" sz="1200" b="1" dirty="0">
                <a:solidFill>
                  <a:srgbClr val="5E5352"/>
                </a:solidFill>
                <a:latin typeface="Montserrat" panose="00000500000000000000" pitchFamily="2" charset="0"/>
              </a:rPr>
              <a:t>Michele Di Tommaso </a:t>
            </a:r>
            <a:r>
              <a:rPr lang="it-IT" sz="1200" dirty="0">
                <a:solidFill>
                  <a:srgbClr val="5E5352"/>
                </a:solidFill>
                <a:latin typeface="Montserrat" panose="00000500000000000000" pitchFamily="2" charset="0"/>
              </a:rPr>
              <a:t>Presidente della Famiglia Cooperativa di Cles</a:t>
            </a:r>
          </a:p>
          <a:p>
            <a:pPr algn="just"/>
            <a:endParaRPr lang="it-IT" sz="1600" b="0" i="0" dirty="0">
              <a:solidFill>
                <a:srgbClr val="5E5352"/>
              </a:solidFill>
              <a:effectLst/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763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EC2FE5-0616-0E38-D6A1-03083749F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25" y="1076325"/>
            <a:ext cx="8607425" cy="790575"/>
          </a:xfrm>
        </p:spPr>
        <p:txBody>
          <a:bodyPr/>
          <a:lstStyle/>
          <a:p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  <a:ea typeface="+mn-ea"/>
                <a:cs typeface="+mn-cs"/>
              </a:rPr>
              <a:t>Parte del primo Consiglio d’Amministrazione della</a:t>
            </a:r>
            <a:b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  <a:ea typeface="+mn-ea"/>
                <a:cs typeface="+mn-cs"/>
              </a:rPr>
            </a:b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  <a:ea typeface="+mn-ea"/>
                <a:cs typeface="+mn-cs"/>
              </a:rPr>
              <a:t>Famiglia Cooperativa Val di Non-</a:t>
            </a:r>
            <a:br>
              <a:rPr lang="it-IT" sz="2400" dirty="0">
                <a:solidFill>
                  <a:srgbClr val="5E5352"/>
                </a:solidFill>
                <a:highlight>
                  <a:srgbClr val="FFFF00"/>
                </a:highlight>
                <a:latin typeface="Montserrat" panose="00000500000000000000" pitchFamily="2" charset="0"/>
              </a:rPr>
            </a:br>
            <a:endParaRPr lang="en-GB" sz="2400" dirty="0">
              <a:highlight>
                <a:srgbClr val="FFFF00"/>
              </a:highlight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EFCAEC4-27E0-8325-F8D2-F437518890C5}"/>
              </a:ext>
            </a:extLst>
          </p:cNvPr>
          <p:cNvSpPr/>
          <p:nvPr/>
        </p:nvSpPr>
        <p:spPr>
          <a:xfrm>
            <a:off x="3004189" y="5589178"/>
            <a:ext cx="4044682" cy="37653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Fonte: </a:t>
            </a:r>
            <a:r>
              <a:rPr lang="en-GB" sz="1200" dirty="0" err="1">
                <a:solidFill>
                  <a:srgbClr val="5E5352"/>
                </a:solidFill>
                <a:latin typeface="Arial Nova" panose="020B0504020202020204" pitchFamily="34" charset="0"/>
              </a:rPr>
              <a:t>Archivio</a:t>
            </a:r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 storico Famiglia Cooperativa Val di Non</a:t>
            </a:r>
          </a:p>
        </p:txBody>
      </p:sp>
      <p:pic>
        <p:nvPicPr>
          <p:cNvPr id="3" name="Segnaposto contenuto 2">
            <a:extLst>
              <a:ext uri="{FF2B5EF4-FFF2-40B4-BE49-F238E27FC236}">
                <a16:creationId xmlns:a16="http://schemas.microsoft.com/office/drawing/2014/main" id="{C870D0F2-5B41-CF6C-1B93-5A52376ABA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72" r="1" b="53059"/>
          <a:stretch/>
        </p:blipFill>
        <p:spPr bwMode="auto">
          <a:xfrm>
            <a:off x="2974020" y="2101993"/>
            <a:ext cx="4136994" cy="32520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53562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6F218-8D44-C002-4DAF-DA1B097D6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527589-4CF8-A6C9-FCA4-47A86A7D5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015" y="2087901"/>
            <a:ext cx="10202333" cy="4111096"/>
          </a:xfrm>
        </p:spPr>
        <p:txBody>
          <a:bodyPr/>
          <a:lstStyle/>
          <a:p>
            <a:pPr marL="0" indent="0">
              <a:buNone/>
            </a:pPr>
            <a:endParaRPr lang="en-GB" sz="2400" dirty="0">
              <a:solidFill>
                <a:srgbClr val="5E5352"/>
              </a:solidFill>
              <a:latin typeface="Montserrat" panose="00000500000000000000" pitchFamily="2" charset="0"/>
            </a:endParaRPr>
          </a:p>
          <a:p>
            <a:pPr marL="0" indent="0">
              <a:buNone/>
            </a:pP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Nel 2004 </a:t>
            </a: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la Famiglia Cooperativa di </a:t>
            </a: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Mechel</a:t>
            </a: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 viene incorporata della Famiglia Cooperativa Val di Non, ampliandone la presenza sul territorio</a:t>
            </a:r>
          </a:p>
          <a:p>
            <a:pPr marL="0" indent="0">
              <a:buNone/>
            </a:pPr>
            <a:endParaRPr lang="en-GB" sz="2400" dirty="0">
              <a:solidFill>
                <a:srgbClr val="5E5352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A37CBC56-888D-4692-E962-787A71B1FA70}"/>
              </a:ext>
            </a:extLst>
          </p:cNvPr>
          <p:cNvSpPr txBox="1">
            <a:spLocks/>
          </p:cNvSpPr>
          <p:nvPr/>
        </p:nvSpPr>
        <p:spPr>
          <a:xfrm>
            <a:off x="128127" y="1081943"/>
            <a:ext cx="8790448" cy="9787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b="1" dirty="0">
                <a:solidFill>
                  <a:srgbClr val="C00000"/>
                </a:solidFill>
                <a:latin typeface="Arial Nova" panose="020F0502020204030204" pitchFamily="34" charset="0"/>
              </a:rPr>
              <a:t>Le tappe e i progetti innovativi</a:t>
            </a:r>
          </a:p>
          <a:p>
            <a:pPr algn="l"/>
            <a:endParaRPr lang="it-IT" sz="3200" b="1" dirty="0">
              <a:solidFill>
                <a:srgbClr val="5E5352"/>
              </a:solidFill>
              <a:latin typeface="Arial Nova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749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5571C-A1C1-B50F-EF8B-F636C30D8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AAEBF91-9701-810A-0E23-0D3837D412CF}"/>
              </a:ext>
            </a:extLst>
          </p:cNvPr>
          <p:cNvSpPr txBox="1"/>
          <p:nvPr/>
        </p:nvSpPr>
        <p:spPr>
          <a:xfrm>
            <a:off x="1158596" y="1961965"/>
            <a:ext cx="801203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400" dirty="0">
              <a:solidFill>
                <a:srgbClr val="5E5352"/>
              </a:solidFill>
              <a:latin typeface="Montserrat" panose="00000500000000000000" pitchFamily="2" charset="0"/>
            </a:endParaRPr>
          </a:p>
          <a:p>
            <a:endParaRPr lang="it-IT" sz="2400" b="1" dirty="0">
              <a:solidFill>
                <a:srgbClr val="5E5352"/>
              </a:solidFill>
              <a:latin typeface="Arial Nova" panose="020F0502020204030204" pitchFamily="34" charset="0"/>
            </a:endParaRPr>
          </a:p>
          <a:p>
            <a:endParaRPr lang="it-IT" sz="2400" b="1" dirty="0">
              <a:solidFill>
                <a:srgbClr val="5E5352"/>
              </a:solidFill>
              <a:latin typeface="Arial Nova" panose="020F0502020204030204" pitchFamily="34" charset="0"/>
            </a:endParaRPr>
          </a:p>
          <a:p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Nel 2008</a:t>
            </a: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, la capillarità raggiunta e le dimensioni aziendali portarono il Consiglio di Amministrazione della Famiglia Cooperativa Val di Non alla decisione di </a:t>
            </a: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uscire dal Consorzio Sait e rivolgersi alla centrale di acquisti e servizi Cooperativa Dao della quale la Famiglia Cooperativa Val di Non è socia</a:t>
            </a:r>
          </a:p>
          <a:p>
            <a:endParaRPr lang="it-IT" sz="2400" dirty="0">
              <a:solidFill>
                <a:srgbClr val="5E5352"/>
              </a:solidFill>
              <a:latin typeface="Arial Nova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it-IT" sz="1600" dirty="0">
              <a:solidFill>
                <a:srgbClr val="FF0000"/>
              </a:solidFill>
              <a:latin typeface="Montserrat" panose="00000500000000000000" pitchFamily="2" charset="0"/>
            </a:endParaRPr>
          </a:p>
          <a:p>
            <a:pPr algn="just"/>
            <a:endParaRPr lang="it-IT" sz="1600" b="0" i="0" dirty="0">
              <a:solidFill>
                <a:srgbClr val="FF0000"/>
              </a:solidFill>
              <a:effectLst/>
              <a:latin typeface="Montserrat" panose="00000500000000000000" pitchFamily="2" charset="0"/>
            </a:endParaRPr>
          </a:p>
          <a:p>
            <a:pPr algn="just"/>
            <a:endParaRPr lang="it-IT" sz="1600" dirty="0">
              <a:solidFill>
                <a:srgbClr val="FF0000"/>
              </a:solidFill>
              <a:latin typeface="Montserrat" panose="00000500000000000000" pitchFamily="2" charset="0"/>
            </a:endParaRPr>
          </a:p>
          <a:p>
            <a:pPr algn="just"/>
            <a:endParaRPr lang="it-IT" sz="1600" b="0" i="0" dirty="0">
              <a:solidFill>
                <a:srgbClr val="FF0000"/>
              </a:solidFill>
              <a:effectLst/>
              <a:latin typeface="Montserrat" panose="00000500000000000000" pitchFamily="2" charset="0"/>
            </a:endParaRPr>
          </a:p>
          <a:p>
            <a:pPr algn="just"/>
            <a:endParaRPr lang="it-IT" sz="1600" dirty="0">
              <a:solidFill>
                <a:srgbClr val="FF0000"/>
              </a:solidFill>
              <a:latin typeface="Montserrat" panose="00000500000000000000" pitchFamily="2" charset="0"/>
            </a:endParaRPr>
          </a:p>
          <a:p>
            <a:pPr algn="just"/>
            <a:endParaRPr lang="it-IT" sz="1600" b="0" i="0" dirty="0">
              <a:solidFill>
                <a:srgbClr val="FF0000"/>
              </a:solidFill>
              <a:effectLst/>
              <a:latin typeface="Montserrat" panose="00000500000000000000" pitchFamily="2" charset="0"/>
            </a:endParaRPr>
          </a:p>
          <a:p>
            <a:pPr algn="just"/>
            <a:endParaRPr lang="it-IT" sz="1600" dirty="0">
              <a:solidFill>
                <a:srgbClr val="FF0000"/>
              </a:solidFill>
              <a:latin typeface="Montserrat" panose="00000500000000000000" pitchFamily="2" charset="0"/>
            </a:endParaRPr>
          </a:p>
          <a:p>
            <a:pPr algn="just"/>
            <a:endParaRPr lang="it-IT" sz="1600" b="0" i="0" dirty="0">
              <a:solidFill>
                <a:srgbClr val="FF0000"/>
              </a:solidFill>
              <a:effectLst/>
              <a:latin typeface="Montserrat" panose="00000500000000000000" pitchFamily="2" charset="0"/>
            </a:endParaRPr>
          </a:p>
          <a:p>
            <a:pPr algn="just"/>
            <a:endParaRPr lang="it-IT" sz="1600" dirty="0">
              <a:solidFill>
                <a:srgbClr val="5E5352"/>
              </a:solidFill>
              <a:latin typeface="Montserrat" panose="00000500000000000000" pitchFamily="2" charset="0"/>
            </a:endParaRPr>
          </a:p>
          <a:p>
            <a:pPr algn="just"/>
            <a:endParaRPr lang="it-IT" sz="1600" dirty="0">
              <a:solidFill>
                <a:srgbClr val="5E5352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Titolo 5">
            <a:extLst>
              <a:ext uri="{FF2B5EF4-FFF2-40B4-BE49-F238E27FC236}">
                <a16:creationId xmlns:a16="http://schemas.microsoft.com/office/drawing/2014/main" id="{4BA012DB-1E43-1142-964B-D5DFE9F4CDF8}"/>
              </a:ext>
            </a:extLst>
          </p:cNvPr>
          <p:cNvSpPr txBox="1">
            <a:spLocks/>
          </p:cNvSpPr>
          <p:nvPr/>
        </p:nvSpPr>
        <p:spPr>
          <a:xfrm>
            <a:off x="113896" y="1245643"/>
            <a:ext cx="8591953" cy="5355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b="1" dirty="0">
                <a:solidFill>
                  <a:srgbClr val="C00000"/>
                </a:solidFill>
                <a:latin typeface="Arial Nova" panose="020F0502020204030204" pitchFamily="34" charset="0"/>
              </a:rPr>
              <a:t>Le tappe e i progetti innovativi</a:t>
            </a:r>
            <a:endParaRPr lang="it-IT" sz="3200" b="1" dirty="0">
              <a:solidFill>
                <a:srgbClr val="5E5352"/>
              </a:solidFill>
              <a:latin typeface="Arial Nova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713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C2807-6321-F095-C6DC-FE598E353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35F80FC-D478-7EEA-B2D3-440F471A9BEC}"/>
              </a:ext>
            </a:extLst>
          </p:cNvPr>
          <p:cNvSpPr txBox="1"/>
          <p:nvPr/>
        </p:nvSpPr>
        <p:spPr>
          <a:xfrm>
            <a:off x="529936" y="2234045"/>
            <a:ext cx="4343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Nel 1890</a:t>
            </a: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 </a:t>
            </a: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Don </a:t>
            </a:r>
            <a:r>
              <a:rPr lang="it-IT" sz="2400" b="1" dirty="0" err="1">
                <a:solidFill>
                  <a:srgbClr val="5E5352"/>
                </a:solidFill>
                <a:latin typeface="Arial Nova" panose="020F0502020204030204" pitchFamily="34" charset="0"/>
              </a:rPr>
              <a:t>Guetti</a:t>
            </a: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 </a:t>
            </a: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fondò la prima Famiglia Cooperativa a </a:t>
            </a: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S. Croce di Bleggio</a:t>
            </a:r>
          </a:p>
          <a:p>
            <a:endParaRPr lang="it-IT" sz="2400" b="1" dirty="0">
              <a:solidFill>
                <a:srgbClr val="5E5352"/>
              </a:solidFill>
              <a:latin typeface="Arial Nova" panose="020F0502020204030204" pitchFamily="34" charset="0"/>
            </a:endParaRPr>
          </a:p>
          <a:p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Fu l’inizio di una continua crescita delle famiglie cooperative su tutto il territorio trentino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82266BA-7FA2-4E23-2454-506B8F90D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474" y="2418454"/>
            <a:ext cx="5091379" cy="295721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7153E2B-2CEB-7C43-5D15-71791158F39D}"/>
              </a:ext>
            </a:extLst>
          </p:cNvPr>
          <p:cNvSpPr txBox="1"/>
          <p:nvPr/>
        </p:nvSpPr>
        <p:spPr>
          <a:xfrm>
            <a:off x="331411" y="1112708"/>
            <a:ext cx="11434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5E5352"/>
                </a:solidFill>
                <a:latin typeface="Arial Nova" panose="020F0502020204030204" pitchFamily="34" charset="0"/>
              </a:rPr>
              <a:t>La Cooperazione e le famiglie cooperative</a:t>
            </a:r>
          </a:p>
        </p:txBody>
      </p:sp>
    </p:spTree>
    <p:extLst>
      <p:ext uri="{BB962C8B-B14F-4D97-AF65-F5344CB8AC3E}">
        <p14:creationId xmlns:p14="http://schemas.microsoft.com/office/powerpoint/2010/main" val="2128962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FEFB87-95F8-2426-4FC7-1AFFC8849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1825625"/>
            <a:ext cx="10515600" cy="4351338"/>
          </a:xfrm>
        </p:spPr>
        <p:txBody>
          <a:bodyPr/>
          <a:lstStyle/>
          <a:p>
            <a:endParaRPr lang="it-IT" b="1" dirty="0">
              <a:solidFill>
                <a:srgbClr val="5E5352"/>
              </a:solidFill>
              <a:latin typeface="Montserrat" panose="00000500000000000000" pitchFamily="2" charset="0"/>
            </a:endParaRPr>
          </a:p>
          <a:p>
            <a:pPr marL="0" indent="0">
              <a:buNone/>
            </a:pP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E’ stata costituita nel </a:t>
            </a: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1962 </a:t>
            </a: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da 20 alimentaristi della città di Trento, nel 2024 ne conta oltre 100. E’ presente con oltre 271 negozi in 5 provincie : Trento, Bolzano, Verona, Vicenza, Belluno. 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Dal </a:t>
            </a: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1992</a:t>
            </a: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 è </a:t>
            </a: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fondatore e </a:t>
            </a: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s</a:t>
            </a: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ocio di Eurospin, </a:t>
            </a: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con il 25% delle quote e dal </a:t>
            </a: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2004</a:t>
            </a: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 è </a:t>
            </a: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centro distributivo Conad. 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Dao è un partner prezioso per la Famiglia Cooperativa Val di Non con la quale condivide visione imprenditoriale e attenzione alle  realtà locali e che ha facilitato l’apertura degli Eurospin in Valle.</a:t>
            </a:r>
          </a:p>
          <a:p>
            <a:pPr marL="0" indent="0" algn="just">
              <a:buNone/>
            </a:pPr>
            <a:endParaRPr lang="it-IT" dirty="0">
              <a:solidFill>
                <a:srgbClr val="5E5352"/>
              </a:solidFill>
              <a:latin typeface="Montserrat" panose="00000500000000000000" pitchFamily="2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B0458DFA-B864-35F8-3EA0-61A00468B730}"/>
              </a:ext>
            </a:extLst>
          </p:cNvPr>
          <p:cNvSpPr txBox="1">
            <a:spLocks/>
          </p:cNvSpPr>
          <p:nvPr/>
        </p:nvSpPr>
        <p:spPr>
          <a:xfrm>
            <a:off x="194802" y="1448027"/>
            <a:ext cx="5664656" cy="4247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  <a:ea typeface="+mn-ea"/>
                <a:cs typeface="+mn-cs"/>
              </a:rPr>
              <a:t>La Cooperativa DAO</a:t>
            </a:r>
          </a:p>
        </p:txBody>
      </p:sp>
    </p:spTree>
    <p:extLst>
      <p:ext uri="{BB962C8B-B14F-4D97-AF65-F5344CB8AC3E}">
        <p14:creationId xmlns:p14="http://schemas.microsoft.com/office/powerpoint/2010/main" val="477505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AA852-9382-3699-3955-25CFB2353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379FF63A-9B56-27F6-068F-48865E919DC4}"/>
              </a:ext>
            </a:extLst>
          </p:cNvPr>
          <p:cNvSpPr txBox="1"/>
          <p:nvPr/>
        </p:nvSpPr>
        <p:spPr>
          <a:xfrm>
            <a:off x="297132" y="2360219"/>
            <a:ext cx="941836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Nel 2009 </a:t>
            </a: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la Famiglia Cooperativa Val di Non </a:t>
            </a: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apre il </a:t>
            </a:r>
            <a:r>
              <a:rPr lang="it-IT" sz="2400" b="1" dirty="0">
                <a:solidFill>
                  <a:srgbClr val="C00000"/>
                </a:solidFill>
                <a:latin typeface="Arial Nova" panose="020F0502020204030204" pitchFamily="34" charset="0"/>
              </a:rPr>
              <a:t>primo Eurospin a Cles,</a:t>
            </a: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 </a:t>
            </a: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al quale faranno seguito </a:t>
            </a:r>
            <a:r>
              <a:rPr lang="it-IT" sz="2400" b="1" dirty="0">
                <a:solidFill>
                  <a:srgbClr val="C00000"/>
                </a:solidFill>
                <a:latin typeface="Arial Nova" panose="020F0502020204030204" pitchFamily="34" charset="0"/>
              </a:rPr>
              <a:t>Sarnonico</a:t>
            </a: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 nel 2016, </a:t>
            </a:r>
            <a:r>
              <a:rPr lang="it-IT" sz="2400" b="1" dirty="0">
                <a:solidFill>
                  <a:srgbClr val="C00000"/>
                </a:solidFill>
                <a:latin typeface="Arial Nova" panose="020F0502020204030204" pitchFamily="34" charset="0"/>
              </a:rPr>
              <a:t>Malè</a:t>
            </a: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 nel 2017 e </a:t>
            </a:r>
            <a:r>
              <a:rPr lang="it-IT" sz="2400" b="1" dirty="0">
                <a:solidFill>
                  <a:srgbClr val="C00000"/>
                </a:solidFill>
                <a:latin typeface="Arial Nova" panose="020F0502020204030204" pitchFamily="34" charset="0"/>
              </a:rPr>
              <a:t>Tassullo-Diga</a:t>
            </a: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 nel 2019</a:t>
            </a:r>
            <a:endParaRPr lang="it-IT" sz="1600" b="1" i="0" dirty="0">
              <a:solidFill>
                <a:srgbClr val="5E5352"/>
              </a:solidFill>
              <a:effectLst/>
              <a:latin typeface="Montserrat" panose="00000500000000000000" pitchFamily="2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66A59D08-B3EC-0A4A-CA14-6D098EF3C05D}"/>
              </a:ext>
            </a:extLst>
          </p:cNvPr>
          <p:cNvGrpSpPr/>
          <p:nvPr/>
        </p:nvGrpSpPr>
        <p:grpSpPr>
          <a:xfrm>
            <a:off x="573357" y="3664448"/>
            <a:ext cx="10432448" cy="2510754"/>
            <a:chOff x="1077940" y="3348260"/>
            <a:chExt cx="9659308" cy="2226672"/>
          </a:xfrm>
        </p:grpSpPr>
        <p:pic>
          <p:nvPicPr>
            <p:cNvPr id="3" name="Picture 2" descr="cles-eurospin – Coop Val di Non">
              <a:extLst>
                <a:ext uri="{FF2B5EF4-FFF2-40B4-BE49-F238E27FC236}">
                  <a16:creationId xmlns:a16="http://schemas.microsoft.com/office/drawing/2014/main" id="{EA8B08DA-26E3-EDEB-4A33-D9018BD8AD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940" y="3365344"/>
              <a:ext cx="1872652" cy="1569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36059860-036A-21E6-C454-4473E14CF9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34" b="51908"/>
            <a:stretch/>
          </p:blipFill>
          <p:spPr bwMode="auto">
            <a:xfrm>
              <a:off x="5664831" y="3348260"/>
              <a:ext cx="2336716" cy="158701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CBE3F008-B5E7-9E36-CA44-E3555DE23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91" t="16894" r="9443" b="4128"/>
            <a:stretch/>
          </p:blipFill>
          <p:spPr>
            <a:xfrm>
              <a:off x="3139519" y="3365344"/>
              <a:ext cx="2336385" cy="1569932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F37CB8AB-2371-F805-5B43-2DB2B7E47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0199" t="25863" r="44555" b="33665"/>
            <a:stretch/>
          </p:blipFill>
          <p:spPr>
            <a:xfrm>
              <a:off x="8124431" y="3365161"/>
              <a:ext cx="1790048" cy="1596083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FA468865-6D1F-F93F-F604-FAAD92A35600}"/>
                </a:ext>
              </a:extLst>
            </p:cNvPr>
            <p:cNvSpPr txBox="1"/>
            <p:nvPr/>
          </p:nvSpPr>
          <p:spPr>
            <a:xfrm>
              <a:off x="1077940" y="5001731"/>
              <a:ext cx="2547426" cy="573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200" i="0" dirty="0">
                  <a:solidFill>
                    <a:srgbClr val="5E5352"/>
                  </a:solidFill>
                  <a:effectLst/>
                  <a:latin typeface="Montserrat" panose="00000500000000000000" pitchFamily="2" charset="0"/>
                </a:rPr>
                <a:t>Eurospin Cles</a:t>
              </a:r>
            </a:p>
            <a:p>
              <a:pPr algn="just"/>
              <a:endParaRPr lang="it-IT" sz="1200" dirty="0">
                <a:solidFill>
                  <a:srgbClr val="5E5352"/>
                </a:solidFill>
                <a:latin typeface="Montserrat" panose="00000500000000000000" pitchFamily="2" charset="0"/>
              </a:endParaRPr>
            </a:p>
            <a:p>
              <a:endParaRPr lang="it-IT" sz="1200" dirty="0"/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5512E0B5-D496-0C28-E8BC-DF9949D39505}"/>
                </a:ext>
              </a:extLst>
            </p:cNvPr>
            <p:cNvSpPr txBox="1"/>
            <p:nvPr/>
          </p:nvSpPr>
          <p:spPr>
            <a:xfrm>
              <a:off x="3062754" y="4998477"/>
              <a:ext cx="2735701" cy="573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200" i="0" dirty="0">
                  <a:solidFill>
                    <a:srgbClr val="5E5352"/>
                  </a:solidFill>
                  <a:effectLst/>
                  <a:latin typeface="Montserrat" panose="00000500000000000000" pitchFamily="2" charset="0"/>
                </a:rPr>
                <a:t>Eurospin Sarnonico</a:t>
              </a:r>
            </a:p>
            <a:p>
              <a:pPr algn="just"/>
              <a:endParaRPr lang="it-IT" sz="1200" dirty="0">
                <a:solidFill>
                  <a:srgbClr val="5E5352"/>
                </a:solidFill>
                <a:latin typeface="Montserrat" panose="00000500000000000000" pitchFamily="2" charset="0"/>
              </a:endParaRPr>
            </a:p>
            <a:p>
              <a:endParaRPr lang="it-IT" sz="1200" dirty="0"/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A719BCE0-1EDA-A47E-56A5-90F006B5E5A6}"/>
                </a:ext>
              </a:extLst>
            </p:cNvPr>
            <p:cNvSpPr txBox="1"/>
            <p:nvPr/>
          </p:nvSpPr>
          <p:spPr>
            <a:xfrm>
              <a:off x="5556987" y="4996687"/>
              <a:ext cx="2735701" cy="573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200" i="0" dirty="0">
                  <a:solidFill>
                    <a:srgbClr val="5E5352"/>
                  </a:solidFill>
                  <a:effectLst/>
                  <a:latin typeface="Montserrat" panose="00000500000000000000" pitchFamily="2" charset="0"/>
                </a:rPr>
                <a:t>Eurospin </a:t>
              </a:r>
              <a:r>
                <a:rPr lang="it-IT" sz="1200" dirty="0">
                  <a:solidFill>
                    <a:srgbClr val="5E5352"/>
                  </a:solidFill>
                  <a:latin typeface="Montserrat" panose="00000500000000000000" pitchFamily="2" charset="0"/>
                </a:rPr>
                <a:t>M</a:t>
              </a:r>
              <a:r>
                <a:rPr lang="it-IT" sz="1200" i="0" dirty="0">
                  <a:solidFill>
                    <a:srgbClr val="5E5352"/>
                  </a:solidFill>
                  <a:effectLst/>
                  <a:latin typeface="Montserrat" panose="00000500000000000000" pitchFamily="2" charset="0"/>
                </a:rPr>
                <a:t>alè</a:t>
              </a:r>
            </a:p>
            <a:p>
              <a:pPr algn="just"/>
              <a:endParaRPr lang="it-IT" sz="1200" dirty="0">
                <a:solidFill>
                  <a:srgbClr val="5E5352"/>
                </a:solidFill>
                <a:latin typeface="Montserrat" panose="00000500000000000000" pitchFamily="2" charset="0"/>
              </a:endParaRPr>
            </a:p>
            <a:p>
              <a:endParaRPr lang="it-IT" sz="1200" dirty="0"/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C390A9BD-A6DA-9322-9AA8-435086506336}"/>
                </a:ext>
              </a:extLst>
            </p:cNvPr>
            <p:cNvSpPr txBox="1"/>
            <p:nvPr/>
          </p:nvSpPr>
          <p:spPr>
            <a:xfrm>
              <a:off x="8001547" y="4979172"/>
              <a:ext cx="2735701" cy="573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200" i="0" dirty="0">
                  <a:solidFill>
                    <a:srgbClr val="5E5352"/>
                  </a:solidFill>
                  <a:effectLst/>
                  <a:latin typeface="Montserrat" panose="00000500000000000000" pitchFamily="2" charset="0"/>
                </a:rPr>
                <a:t>Eurospin Tassullo-Diga</a:t>
              </a:r>
            </a:p>
            <a:p>
              <a:pPr algn="just"/>
              <a:endParaRPr lang="it-IT" sz="1200" dirty="0">
                <a:solidFill>
                  <a:srgbClr val="5E5352"/>
                </a:solidFill>
                <a:latin typeface="Montserrat" panose="00000500000000000000" pitchFamily="2" charset="0"/>
              </a:endParaRPr>
            </a:p>
            <a:p>
              <a:endParaRPr lang="it-IT" sz="1200" dirty="0"/>
            </a:p>
          </p:txBody>
        </p:sp>
      </p:grpSp>
      <p:sp>
        <p:nvSpPr>
          <p:cNvPr id="6" name="Titolo 5">
            <a:extLst>
              <a:ext uri="{FF2B5EF4-FFF2-40B4-BE49-F238E27FC236}">
                <a16:creationId xmlns:a16="http://schemas.microsoft.com/office/drawing/2014/main" id="{CB95BEB2-A5EA-3AF8-ECFB-013D26F044FF}"/>
              </a:ext>
            </a:extLst>
          </p:cNvPr>
          <p:cNvSpPr txBox="1">
            <a:spLocks/>
          </p:cNvSpPr>
          <p:nvPr/>
        </p:nvSpPr>
        <p:spPr>
          <a:xfrm>
            <a:off x="113896" y="1550443"/>
            <a:ext cx="8591953" cy="5355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b="1" dirty="0">
                <a:solidFill>
                  <a:srgbClr val="C00000"/>
                </a:solidFill>
                <a:latin typeface="Arial Nova" panose="020F0502020204030204" pitchFamily="34" charset="0"/>
              </a:rPr>
              <a:t>Le tappe e i progetti innovativi</a:t>
            </a:r>
            <a:endParaRPr lang="it-IT" sz="3200" b="1" dirty="0">
              <a:solidFill>
                <a:srgbClr val="5E5352"/>
              </a:solidFill>
              <a:latin typeface="Arial Nova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33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8D7B4-D8D4-66D3-DEC1-619B6614F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76B169A-E198-637F-9F1A-0BE7C399A72C}"/>
              </a:ext>
            </a:extLst>
          </p:cNvPr>
          <p:cNvSpPr txBox="1"/>
          <p:nvPr/>
        </p:nvSpPr>
        <p:spPr>
          <a:xfrm>
            <a:off x="755053" y="2767280"/>
            <a:ext cx="10148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5E5352"/>
                </a:solidFill>
                <a:latin typeface="Arial Nova" panose="020F0502020204030204" pitchFamily="34" charset="0"/>
              </a:rPr>
              <a:t>La governance nella storia della Cooperativa</a:t>
            </a:r>
          </a:p>
        </p:txBody>
      </p:sp>
    </p:spTree>
    <p:extLst>
      <p:ext uri="{BB962C8B-B14F-4D97-AF65-F5344CB8AC3E}">
        <p14:creationId xmlns:p14="http://schemas.microsoft.com/office/powerpoint/2010/main" val="108779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0FC2B4-D460-815D-B336-7955E1C97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7108" y="899098"/>
            <a:ext cx="8350786" cy="544512"/>
          </a:xfrm>
        </p:spPr>
        <p:txBody>
          <a:bodyPr/>
          <a:lstStyle/>
          <a:p>
            <a:pPr algn="ctr"/>
            <a:r>
              <a:rPr lang="en-GB" sz="3200" b="1" dirty="0" err="1">
                <a:solidFill>
                  <a:srgbClr val="5E5352"/>
                </a:solidFill>
                <a:latin typeface="Arial Nova" panose="020F0502020204030204" pitchFamily="34" charset="0"/>
                <a:ea typeface="+mn-ea"/>
                <a:cs typeface="+mn-cs"/>
              </a:rPr>
              <a:t>Soci</a:t>
            </a:r>
            <a:r>
              <a:rPr lang="en-GB" sz="3200" b="1" dirty="0">
                <a:solidFill>
                  <a:srgbClr val="5E5352"/>
                </a:solidFill>
                <a:latin typeface="Arial Nova" panose="020F0502020204030204" pitchFamily="34" charset="0"/>
                <a:ea typeface="+mn-ea"/>
                <a:cs typeface="+mn-cs"/>
              </a:rPr>
              <a:t> e </a:t>
            </a:r>
            <a:r>
              <a:rPr lang="en-GB" sz="3200" b="1" dirty="0" err="1">
                <a:solidFill>
                  <a:srgbClr val="5E5352"/>
                </a:solidFill>
                <a:latin typeface="Arial Nova" panose="020F0502020204030204" pitchFamily="34" charset="0"/>
                <a:ea typeface="+mn-ea"/>
                <a:cs typeface="+mn-cs"/>
              </a:rPr>
              <a:t>organi</a:t>
            </a:r>
            <a:r>
              <a:rPr lang="en-GB" sz="3200" b="1" dirty="0">
                <a:solidFill>
                  <a:srgbClr val="5E5352"/>
                </a:solidFill>
                <a:latin typeface="Arial Nova" panose="020F0502020204030204" pitchFamily="34" charset="0"/>
                <a:ea typeface="+mn-ea"/>
                <a:cs typeface="+mn-cs"/>
              </a:rPr>
              <a:t>… </a:t>
            </a:r>
            <a:r>
              <a:rPr lang="en-GB" sz="3200" b="1" dirty="0" err="1">
                <a:solidFill>
                  <a:srgbClr val="5E5352"/>
                </a:solidFill>
                <a:latin typeface="Arial Nova" panose="020F0502020204030204" pitchFamily="34" charset="0"/>
                <a:ea typeface="+mn-ea"/>
                <a:cs typeface="+mn-cs"/>
              </a:rPr>
              <a:t>partendo</a:t>
            </a:r>
            <a:r>
              <a:rPr lang="en-GB" sz="3200" b="1" dirty="0">
                <a:solidFill>
                  <a:srgbClr val="5E5352"/>
                </a:solidFill>
                <a:latin typeface="Arial Nova" panose="020F0502020204030204" pitchFamily="34" charset="0"/>
                <a:ea typeface="+mn-ea"/>
                <a:cs typeface="+mn-cs"/>
              </a:rPr>
              <a:t> </a:t>
            </a:r>
            <a:r>
              <a:rPr lang="en-GB" sz="3200" b="1" dirty="0" err="1">
                <a:solidFill>
                  <a:srgbClr val="5E5352"/>
                </a:solidFill>
                <a:latin typeface="Arial Nova" panose="020F0502020204030204" pitchFamily="34" charset="0"/>
                <a:ea typeface="+mn-ea"/>
                <a:cs typeface="+mn-cs"/>
              </a:rPr>
              <a:t>dall’inizio</a:t>
            </a:r>
            <a:r>
              <a:rPr lang="en-GB" sz="3200" b="1" dirty="0">
                <a:solidFill>
                  <a:srgbClr val="5E5352"/>
                </a:solidFill>
                <a:latin typeface="Arial Nova" panose="020F0502020204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A4C5588-0E0A-4E96-8A0C-0C26023FF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9400" y="1452564"/>
            <a:ext cx="5718175" cy="544512"/>
          </a:xfrm>
        </p:spPr>
        <p:txBody>
          <a:bodyPr/>
          <a:lstStyle/>
          <a:p>
            <a:r>
              <a:rPr lang="en-GB" sz="2800" i="1" dirty="0">
                <a:solidFill>
                  <a:schemeClr val="accent4">
                    <a:lumMod val="75000"/>
                  </a:schemeClr>
                </a:solidFill>
                <a:latin typeface="Script MT Bold" panose="03040602040607080904" pitchFamily="66" charset="0"/>
              </a:rPr>
              <a:t>Famiglia Cooperativa </a:t>
            </a:r>
            <a:r>
              <a:rPr lang="en-GB" sz="2800" i="1" dirty="0" err="1">
                <a:solidFill>
                  <a:schemeClr val="accent4">
                    <a:lumMod val="75000"/>
                  </a:schemeClr>
                </a:solidFill>
                <a:latin typeface="Script MT Bold" panose="03040602040607080904" pitchFamily="66" charset="0"/>
              </a:rPr>
              <a:t>Castelfondo</a:t>
            </a:r>
            <a:endParaRPr lang="en-GB" sz="2800" i="1" dirty="0">
              <a:solidFill>
                <a:schemeClr val="accent4">
                  <a:lumMod val="75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4EE343B-0D51-D735-2301-4192244F9A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475" y="2120899"/>
            <a:ext cx="5445126" cy="4318001"/>
          </a:xfrm>
        </p:spPr>
        <p:txBody>
          <a:bodyPr/>
          <a:lstStyle/>
          <a:p>
            <a:pPr marL="0" indent="0">
              <a:buNone/>
            </a:pPr>
            <a:r>
              <a:rPr lang="en-GB" sz="2400" b="1" i="1" dirty="0">
                <a:latin typeface="Script MT Bold" panose="03040602040607080904" pitchFamily="66" charset="0"/>
              </a:rPr>
              <a:t>1895: 30 </a:t>
            </a:r>
            <a:r>
              <a:rPr lang="en-GB" b="1" i="1" dirty="0" err="1">
                <a:latin typeface="Script MT Bold" panose="03040602040607080904" pitchFamily="66" charset="0"/>
              </a:rPr>
              <a:t>soci</a:t>
            </a:r>
            <a:r>
              <a:rPr lang="en-GB" b="1" i="1" dirty="0">
                <a:latin typeface="Script MT Bold" panose="03040602040607080904" pitchFamily="66" charset="0"/>
              </a:rPr>
              <a:t>, tutti di </a:t>
            </a:r>
            <a:r>
              <a:rPr lang="en-GB" b="1" i="1" dirty="0" err="1">
                <a:latin typeface="Script MT Bold" panose="03040602040607080904" pitchFamily="66" charset="0"/>
              </a:rPr>
              <a:t>Castelfondo</a:t>
            </a:r>
            <a:endParaRPr lang="en-GB" b="1" i="1" dirty="0">
              <a:latin typeface="Script MT Bold" panose="03040602040607080904" pitchFamily="66" charset="0"/>
            </a:endParaRPr>
          </a:p>
          <a:p>
            <a:pPr marL="0" indent="0">
              <a:buNone/>
            </a:pPr>
            <a:r>
              <a:rPr lang="en-GB" b="1" i="1" dirty="0">
                <a:latin typeface="Script MT Bold" panose="03040602040607080904" pitchFamily="66" charset="0"/>
              </a:rPr>
              <a:t>Gli </a:t>
            </a:r>
            <a:r>
              <a:rPr lang="en-GB" b="1" i="1" dirty="0" err="1">
                <a:latin typeface="Script MT Bold" panose="03040602040607080904" pitchFamily="66" charset="0"/>
              </a:rPr>
              <a:t>organi</a:t>
            </a:r>
            <a:endParaRPr lang="en-GB" b="1" i="1" dirty="0">
              <a:latin typeface="Script MT Bold" panose="03040602040607080904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GB" b="1" i="1" dirty="0">
                <a:latin typeface="Script MT Bold" panose="03040602040607080904" pitchFamily="66" charset="0"/>
              </a:rPr>
              <a:t>   la </a:t>
            </a:r>
            <a:r>
              <a:rPr lang="en-GB" b="1" i="1" dirty="0" err="1">
                <a:latin typeface="Script MT Bold" panose="03040602040607080904" pitchFamily="66" charset="0"/>
              </a:rPr>
              <a:t>Presidenza</a:t>
            </a:r>
            <a:r>
              <a:rPr lang="en-GB" b="1" i="1" dirty="0">
                <a:latin typeface="Script MT Bold" panose="03040602040607080904" pitchFamily="66" charset="0"/>
              </a:rPr>
              <a:t> (5 </a:t>
            </a:r>
            <a:r>
              <a:rPr lang="en-GB" b="1" i="1" dirty="0" err="1">
                <a:latin typeface="Script MT Bold" panose="03040602040607080904" pitchFamily="66" charset="0"/>
              </a:rPr>
              <a:t>membri</a:t>
            </a:r>
            <a:r>
              <a:rPr lang="en-GB" b="1" i="1" dirty="0">
                <a:latin typeface="Script MT Bold" panose="03040602040607080904" pitchFamily="66" charset="0"/>
              </a:rPr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b="1" i="1" dirty="0">
                <a:latin typeface="Script MT Bold" panose="03040602040607080904" pitchFamily="66" charset="0"/>
              </a:rPr>
              <a:t>   il </a:t>
            </a:r>
            <a:r>
              <a:rPr lang="en-GB" b="1" i="1" dirty="0" err="1">
                <a:latin typeface="Script MT Bold" panose="03040602040607080904" pitchFamily="66" charset="0"/>
              </a:rPr>
              <a:t>Congresso</a:t>
            </a:r>
            <a:r>
              <a:rPr lang="en-GB" b="1" i="1" dirty="0">
                <a:latin typeface="Script MT Bold" panose="03040602040607080904" pitchFamily="66" charset="0"/>
              </a:rPr>
              <a:t> Generale </a:t>
            </a:r>
            <a:r>
              <a:rPr lang="en-GB" b="1" i="1" dirty="0" err="1">
                <a:latin typeface="Script MT Bold" panose="03040602040607080904" pitchFamily="66" charset="0"/>
              </a:rPr>
              <a:t>dei</a:t>
            </a:r>
            <a:r>
              <a:rPr lang="en-GB" b="1" i="1" dirty="0">
                <a:latin typeface="Script MT Bold" panose="03040602040607080904" pitchFamily="66" charset="0"/>
              </a:rPr>
              <a:t> </a:t>
            </a:r>
            <a:r>
              <a:rPr lang="en-GB" b="1" i="1" dirty="0" err="1">
                <a:latin typeface="Script MT Bold" panose="03040602040607080904" pitchFamily="66" charset="0"/>
              </a:rPr>
              <a:t>soci</a:t>
            </a:r>
            <a:endParaRPr lang="en-GB" b="1" i="1" dirty="0">
              <a:latin typeface="Script MT Bold" panose="03040602040607080904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GB" b="1" i="1" dirty="0">
                <a:latin typeface="Script MT Bold" panose="03040602040607080904" pitchFamily="66" charset="0"/>
              </a:rPr>
              <a:t>   I </a:t>
            </a:r>
            <a:r>
              <a:rPr lang="en-GB" b="1" i="1" dirty="0" err="1">
                <a:latin typeface="Script MT Bold" panose="03040602040607080904" pitchFamily="66" charset="0"/>
              </a:rPr>
              <a:t>revisori</a:t>
            </a:r>
            <a:r>
              <a:rPr lang="en-GB" b="1" i="1" dirty="0">
                <a:latin typeface="Script MT Bold" panose="03040602040607080904" pitchFamily="66" charset="0"/>
              </a:rPr>
              <a:t> </a:t>
            </a:r>
            <a:r>
              <a:rPr lang="en-GB" b="1" i="1" dirty="0" err="1">
                <a:latin typeface="Script MT Bold" panose="03040602040607080904" pitchFamily="66" charset="0"/>
              </a:rPr>
              <a:t>dei</a:t>
            </a:r>
            <a:r>
              <a:rPr lang="en-GB" b="1" i="1" dirty="0">
                <a:latin typeface="Script MT Bold" panose="03040602040607080904" pitchFamily="66" charset="0"/>
              </a:rPr>
              <a:t> </a:t>
            </a:r>
            <a:r>
              <a:rPr lang="en-GB" b="1" i="1" dirty="0" err="1">
                <a:latin typeface="Script MT Bold" panose="03040602040607080904" pitchFamily="66" charset="0"/>
              </a:rPr>
              <a:t>conti</a:t>
            </a:r>
            <a:r>
              <a:rPr lang="en-GB" b="1" i="1" dirty="0">
                <a:latin typeface="Script MT Bold" panose="03040602040607080904" pitchFamily="66" charset="0"/>
              </a:rPr>
              <a:t>, </a:t>
            </a:r>
            <a:r>
              <a:rPr lang="en-GB" b="1" i="1" dirty="0" err="1">
                <a:latin typeface="Script MT Bold" panose="03040602040607080904" pitchFamily="66" charset="0"/>
              </a:rPr>
              <a:t>scelti</a:t>
            </a:r>
            <a:r>
              <a:rPr lang="en-GB" b="1" i="1" dirty="0">
                <a:latin typeface="Script MT Bold" panose="03040602040607080904" pitchFamily="66" charset="0"/>
              </a:rPr>
              <a:t> </a:t>
            </a:r>
            <a:r>
              <a:rPr lang="en-GB" b="1" i="1" dirty="0" err="1">
                <a:latin typeface="Script MT Bold" panose="03040602040607080904" pitchFamily="66" charset="0"/>
              </a:rPr>
              <a:t>tra</a:t>
            </a:r>
            <a:r>
              <a:rPr lang="en-GB" b="1" i="1" dirty="0">
                <a:latin typeface="Script MT Bold" panose="03040602040607080904" pitchFamily="66" charset="0"/>
              </a:rPr>
              <a:t> </a:t>
            </a:r>
            <a:r>
              <a:rPr lang="en-GB" b="1" i="1" dirty="0" err="1">
                <a:latin typeface="Script MT Bold" panose="03040602040607080904" pitchFamily="66" charset="0"/>
              </a:rPr>
              <a:t>i</a:t>
            </a:r>
            <a:r>
              <a:rPr lang="en-GB" b="1" i="1" dirty="0">
                <a:latin typeface="Script MT Bold" panose="03040602040607080904" pitchFamily="66" charset="0"/>
              </a:rPr>
              <a:t> </a:t>
            </a:r>
            <a:r>
              <a:rPr lang="en-GB" b="1" i="1" dirty="0" err="1">
                <a:latin typeface="Script MT Bold" panose="03040602040607080904" pitchFamily="66" charset="0"/>
              </a:rPr>
              <a:t>soci</a:t>
            </a:r>
            <a:endParaRPr lang="en-GB" b="1" i="1" dirty="0">
              <a:latin typeface="Script MT Bold" panose="03040602040607080904" pitchFamily="66" charset="0"/>
            </a:endParaRPr>
          </a:p>
          <a:p>
            <a:pPr marL="0" indent="0">
              <a:buNone/>
            </a:pPr>
            <a:r>
              <a:rPr lang="en-GB" b="1" i="1" dirty="0">
                <a:latin typeface="Script MT Bold" panose="03040602040607080904" pitchFamily="66" charset="0"/>
              </a:rPr>
              <a:t> </a:t>
            </a:r>
          </a:p>
          <a:p>
            <a:pPr marL="0" indent="0">
              <a:buNone/>
            </a:pPr>
            <a:r>
              <a:rPr lang="en-GB" sz="2400" b="1" i="1" dirty="0">
                <a:latin typeface="Script MT Bold" panose="03040602040607080904" pitchFamily="66" charset="0"/>
              </a:rPr>
              <a:t>“Il </a:t>
            </a:r>
            <a:r>
              <a:rPr lang="en-GB" sz="2400" b="1" i="1" dirty="0" err="1">
                <a:latin typeface="Script MT Bold" panose="03040602040607080904" pitchFamily="66" charset="0"/>
              </a:rPr>
              <a:t>diritto</a:t>
            </a:r>
            <a:r>
              <a:rPr lang="en-GB" sz="2400" b="1" i="1" dirty="0">
                <a:latin typeface="Script MT Bold" panose="03040602040607080904" pitchFamily="66" charset="0"/>
              </a:rPr>
              <a:t> di </a:t>
            </a:r>
            <a:r>
              <a:rPr lang="en-GB" sz="2400" b="1" i="1" dirty="0" err="1">
                <a:latin typeface="Script MT Bold" panose="03040602040607080904" pitchFamily="66" charset="0"/>
              </a:rPr>
              <a:t>voto</a:t>
            </a:r>
            <a:r>
              <a:rPr lang="en-GB" sz="2400" b="1" i="1" dirty="0">
                <a:latin typeface="Script MT Bold" panose="03040602040607080904" pitchFamily="66" charset="0"/>
              </a:rPr>
              <a:t> </a:t>
            </a:r>
            <a:r>
              <a:rPr lang="en-GB" sz="2400" b="1" i="1" dirty="0" err="1">
                <a:latin typeface="Script MT Bold" panose="03040602040607080904" pitchFamily="66" charset="0"/>
              </a:rPr>
              <a:t>attivo</a:t>
            </a:r>
            <a:r>
              <a:rPr lang="en-GB" sz="2400" b="1" i="1" dirty="0">
                <a:latin typeface="Script MT Bold" panose="03040602040607080904" pitchFamily="66" charset="0"/>
              </a:rPr>
              <a:t> </a:t>
            </a:r>
            <a:r>
              <a:rPr lang="en-GB" sz="2400" b="1" i="1" dirty="0" err="1">
                <a:latin typeface="Script MT Bold" panose="03040602040607080904" pitchFamily="66" charset="0"/>
              </a:rPr>
              <a:t>deve</a:t>
            </a:r>
            <a:r>
              <a:rPr lang="en-GB" sz="2400" b="1" i="1" dirty="0">
                <a:latin typeface="Script MT Bold" panose="03040602040607080904" pitchFamily="66" charset="0"/>
              </a:rPr>
              <a:t> </a:t>
            </a:r>
            <a:r>
              <a:rPr lang="en-GB" sz="2400" b="1" i="1" dirty="0" err="1">
                <a:latin typeface="Script MT Bold" panose="03040602040607080904" pitchFamily="66" charset="0"/>
              </a:rPr>
              <a:t>essere</a:t>
            </a:r>
            <a:r>
              <a:rPr lang="en-GB" sz="2400" b="1" i="1" dirty="0">
                <a:latin typeface="Script MT Bold" panose="03040602040607080904" pitchFamily="66" charset="0"/>
              </a:rPr>
              <a:t> </a:t>
            </a:r>
            <a:r>
              <a:rPr lang="en-GB" sz="2400" b="1" i="1" dirty="0" err="1">
                <a:latin typeface="Script MT Bold" panose="03040602040607080904" pitchFamily="66" charset="0"/>
              </a:rPr>
              <a:t>esercitato</a:t>
            </a:r>
            <a:r>
              <a:rPr lang="en-GB" sz="2400" b="1" i="1" dirty="0">
                <a:latin typeface="Script MT Bold" panose="03040602040607080904" pitchFamily="66" charset="0"/>
              </a:rPr>
              <a:t> </a:t>
            </a:r>
            <a:r>
              <a:rPr lang="en-GB" sz="2400" b="1" i="1" dirty="0" err="1">
                <a:latin typeface="Script MT Bold" panose="03040602040607080904" pitchFamily="66" charset="0"/>
              </a:rPr>
              <a:t>personalmente</a:t>
            </a:r>
            <a:r>
              <a:rPr lang="en-GB" sz="2400" b="1" i="1" dirty="0">
                <a:latin typeface="Script MT Bold" panose="03040602040607080904" pitchFamily="66" charset="0"/>
              </a:rPr>
              <a:t>. Le </a:t>
            </a:r>
            <a:r>
              <a:rPr lang="en-GB" sz="2400" b="1" i="1" dirty="0" err="1">
                <a:latin typeface="Script MT Bold" panose="03040602040607080904" pitchFamily="66" charset="0"/>
              </a:rPr>
              <a:t>donne</a:t>
            </a:r>
            <a:r>
              <a:rPr lang="en-GB" sz="2400" b="1" i="1" dirty="0">
                <a:latin typeface="Script MT Bold" panose="03040602040607080904" pitchFamily="66" charset="0"/>
              </a:rPr>
              <a:t> </a:t>
            </a:r>
            <a:r>
              <a:rPr lang="en-GB" sz="2400" b="1" i="1" dirty="0" err="1">
                <a:latin typeface="Script MT Bold" panose="03040602040607080904" pitchFamily="66" charset="0"/>
              </a:rPr>
              <a:t>eserciatno</a:t>
            </a:r>
            <a:r>
              <a:rPr lang="en-GB" sz="2400" b="1" i="1" dirty="0">
                <a:latin typeface="Script MT Bold" panose="03040602040607080904" pitchFamily="66" charset="0"/>
              </a:rPr>
              <a:t> tale </a:t>
            </a:r>
            <a:r>
              <a:rPr lang="en-GB" sz="2400" b="1" i="1" dirty="0" err="1">
                <a:latin typeface="Script MT Bold" panose="03040602040607080904" pitchFamily="66" charset="0"/>
              </a:rPr>
              <a:t>diritto</a:t>
            </a:r>
            <a:r>
              <a:rPr lang="en-GB" sz="2400" b="1" i="1" dirty="0">
                <a:latin typeface="Script MT Bold" panose="03040602040607080904" pitchFamily="66" charset="0"/>
              </a:rPr>
              <a:t> solo per </a:t>
            </a:r>
            <a:r>
              <a:rPr lang="en-GB" sz="2400" b="1" i="1" dirty="0" err="1">
                <a:latin typeface="Script MT Bold" panose="03040602040607080904" pitchFamily="66" charset="0"/>
              </a:rPr>
              <a:t>procura</a:t>
            </a:r>
            <a:r>
              <a:rPr lang="en-GB" sz="2400" b="1" i="1" dirty="0">
                <a:latin typeface="Script MT Bold" panose="03040602040607080904" pitchFamily="66" charset="0"/>
              </a:rPr>
              <a:t>”</a:t>
            </a:r>
          </a:p>
          <a:p>
            <a:pPr marL="0" indent="0">
              <a:buNone/>
            </a:pPr>
            <a:r>
              <a:rPr lang="en-GB" b="1" i="1" dirty="0">
                <a:latin typeface="Script MT Bold" panose="03040602040607080904" pitchFamily="66" charset="0"/>
              </a:rPr>
              <a:t>	</a:t>
            </a:r>
            <a:r>
              <a:rPr lang="en-GB" i="1" dirty="0">
                <a:latin typeface="Blackadder ITC" panose="04020505051007020D02" pitchFamily="82" charset="0"/>
              </a:rPr>
              <a:t>		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EC507A3-8379-6DE5-28C0-0F8676379D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62625" y="1614488"/>
            <a:ext cx="5183188" cy="401637"/>
          </a:xfrm>
        </p:spPr>
        <p:txBody>
          <a:bodyPr/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Famiglia Cooperativa Val di Non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D742306-53A5-18AC-BE77-3B6D9AE30D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97575" y="2139950"/>
            <a:ext cx="5357813" cy="4213225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>
                <a:solidFill>
                  <a:srgbClr val="5E5352"/>
                </a:solidFill>
                <a:latin typeface="Bodoni MT" panose="02070603080606020203" pitchFamily="18" charset="0"/>
              </a:rPr>
              <a:t>2024: 3061 </a:t>
            </a:r>
            <a:r>
              <a:rPr lang="en-GB" sz="2400" b="1" dirty="0" err="1">
                <a:solidFill>
                  <a:srgbClr val="5E5352"/>
                </a:solidFill>
                <a:latin typeface="Bodoni MT" panose="02070603080606020203" pitchFamily="18" charset="0"/>
              </a:rPr>
              <a:t>soci</a:t>
            </a:r>
            <a:r>
              <a:rPr lang="en-GB" sz="2400" b="1" dirty="0">
                <a:solidFill>
                  <a:srgbClr val="5E5352"/>
                </a:solidFill>
                <a:latin typeface="Bodoni MT" panose="02070603080606020203" pitchFamily="18" charset="0"/>
              </a:rPr>
              <a:t> </a:t>
            </a:r>
            <a:r>
              <a:rPr lang="en-GB" sz="2400" b="1" dirty="0" err="1">
                <a:solidFill>
                  <a:srgbClr val="5E5352"/>
                </a:solidFill>
                <a:latin typeface="Bodoni MT" panose="02070603080606020203" pitchFamily="18" charset="0"/>
              </a:rPr>
              <a:t>appartenenti</a:t>
            </a:r>
            <a:r>
              <a:rPr lang="en-GB" sz="2400" b="1" dirty="0">
                <a:solidFill>
                  <a:srgbClr val="5E5352"/>
                </a:solidFill>
                <a:latin typeface="Bodoni MT" panose="02070603080606020203" pitchFamily="18" charset="0"/>
              </a:rPr>
              <a:t> a </a:t>
            </a:r>
            <a:r>
              <a:rPr lang="en-GB" sz="2400" b="1" dirty="0" err="1">
                <a:solidFill>
                  <a:srgbClr val="5E5352"/>
                </a:solidFill>
                <a:latin typeface="Bodoni MT" panose="02070603080606020203" pitchFamily="18" charset="0"/>
              </a:rPr>
              <a:t>diversi</a:t>
            </a:r>
            <a:r>
              <a:rPr lang="en-GB" sz="2400" b="1" dirty="0">
                <a:solidFill>
                  <a:srgbClr val="5E5352"/>
                </a:solidFill>
                <a:latin typeface="Bodoni MT" panose="02070603080606020203" pitchFamily="18" charset="0"/>
              </a:rPr>
              <a:t> 	</a:t>
            </a:r>
            <a:r>
              <a:rPr lang="en-GB" sz="2400" b="1" dirty="0" err="1">
                <a:solidFill>
                  <a:srgbClr val="5E5352"/>
                </a:solidFill>
                <a:latin typeface="Bodoni MT" panose="02070603080606020203" pitchFamily="18" charset="0"/>
              </a:rPr>
              <a:t>paesi</a:t>
            </a:r>
            <a:r>
              <a:rPr lang="en-GB" sz="2400" b="1" dirty="0">
                <a:solidFill>
                  <a:srgbClr val="5E5352"/>
                </a:solidFill>
                <a:latin typeface="Bodoni MT" panose="02070603080606020203" pitchFamily="18" charset="0"/>
              </a:rPr>
              <a:t> </a:t>
            </a:r>
            <a:r>
              <a:rPr lang="en-GB" sz="2400" b="1" dirty="0" err="1">
                <a:solidFill>
                  <a:srgbClr val="5E5352"/>
                </a:solidFill>
                <a:latin typeface="Bodoni MT" panose="02070603080606020203" pitchFamily="18" charset="0"/>
              </a:rPr>
              <a:t>della</a:t>
            </a:r>
            <a:r>
              <a:rPr lang="en-GB" sz="2400" b="1" dirty="0">
                <a:solidFill>
                  <a:srgbClr val="5E5352"/>
                </a:solidFill>
                <a:latin typeface="Bodoni MT" panose="02070603080606020203" pitchFamily="18" charset="0"/>
              </a:rPr>
              <a:t> Valle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5E5352"/>
                </a:solidFill>
                <a:latin typeface="Bodoni MT" panose="02070603080606020203" pitchFamily="18" charset="0"/>
              </a:rPr>
              <a:t>Gli </a:t>
            </a:r>
            <a:r>
              <a:rPr lang="en-GB" sz="2400" b="1" dirty="0" err="1">
                <a:solidFill>
                  <a:srgbClr val="5E5352"/>
                </a:solidFill>
                <a:latin typeface="Bodoni MT" panose="02070603080606020203" pitchFamily="18" charset="0"/>
              </a:rPr>
              <a:t>organi</a:t>
            </a:r>
            <a:endParaRPr lang="en-GB" sz="2400" b="1" dirty="0">
              <a:solidFill>
                <a:srgbClr val="5E5352"/>
              </a:solidFill>
              <a:latin typeface="Bodoni MT" panose="02070603080606020203" pitchFamily="18" charset="0"/>
            </a:endParaRPr>
          </a:p>
          <a:p>
            <a:pPr marL="0">
              <a:buFont typeface="Wingdings" panose="05000000000000000000" pitchFamily="2" charset="2"/>
              <a:buChar char="ü"/>
            </a:pPr>
            <a:r>
              <a:rPr lang="en-GB" sz="2400" b="1" dirty="0">
                <a:solidFill>
                  <a:srgbClr val="5E5352"/>
                </a:solidFill>
                <a:latin typeface="Bodoni MT" panose="02070603080606020203" pitchFamily="18" charset="0"/>
              </a:rPr>
              <a:t>  </a:t>
            </a:r>
            <a:r>
              <a:rPr lang="en-GB" sz="2400" b="1" dirty="0" err="1">
                <a:solidFill>
                  <a:srgbClr val="5E5352"/>
                </a:solidFill>
                <a:latin typeface="Bodoni MT" panose="02070603080606020203" pitchFamily="18" charset="0"/>
              </a:rPr>
              <a:t>l’Assemblea</a:t>
            </a:r>
            <a:r>
              <a:rPr lang="en-GB" sz="2400" b="1" dirty="0">
                <a:solidFill>
                  <a:srgbClr val="5E5352"/>
                </a:solidFill>
                <a:latin typeface="Bodoni MT" panose="02070603080606020203" pitchFamily="18" charset="0"/>
              </a:rPr>
              <a:t> </a:t>
            </a:r>
            <a:r>
              <a:rPr lang="en-GB" sz="2400" b="1" dirty="0" err="1">
                <a:solidFill>
                  <a:srgbClr val="5E5352"/>
                </a:solidFill>
                <a:latin typeface="Bodoni MT" panose="02070603080606020203" pitchFamily="18" charset="0"/>
              </a:rPr>
              <a:t>dei</a:t>
            </a:r>
            <a:r>
              <a:rPr lang="en-GB" sz="2400" b="1" dirty="0">
                <a:solidFill>
                  <a:srgbClr val="5E5352"/>
                </a:solidFill>
                <a:latin typeface="Bodoni MT" panose="02070603080606020203" pitchFamily="18" charset="0"/>
              </a:rPr>
              <a:t> </a:t>
            </a:r>
            <a:r>
              <a:rPr lang="en-GB" sz="2400" b="1" dirty="0" err="1">
                <a:solidFill>
                  <a:srgbClr val="5E5352"/>
                </a:solidFill>
                <a:latin typeface="Bodoni MT" panose="02070603080606020203" pitchFamily="18" charset="0"/>
              </a:rPr>
              <a:t>soci</a:t>
            </a:r>
            <a:endParaRPr lang="en-GB" sz="2400" b="1" dirty="0">
              <a:solidFill>
                <a:srgbClr val="5E5352"/>
              </a:solidFill>
              <a:latin typeface="Bodoni MT" panose="02070603080606020203" pitchFamily="18" charset="0"/>
            </a:endParaRPr>
          </a:p>
          <a:p>
            <a:pPr marL="0">
              <a:buFont typeface="Wingdings" panose="05000000000000000000" pitchFamily="2" charset="2"/>
              <a:buChar char="ü"/>
            </a:pPr>
            <a:r>
              <a:rPr lang="en-GB" sz="2400" b="1" dirty="0">
                <a:solidFill>
                  <a:srgbClr val="5E5352"/>
                </a:solidFill>
                <a:latin typeface="Bodoni MT" panose="02070603080606020203" pitchFamily="18" charset="0"/>
              </a:rPr>
              <a:t>  il Consiglio di </a:t>
            </a:r>
            <a:r>
              <a:rPr lang="en-GB" sz="2400" b="1" dirty="0" err="1">
                <a:solidFill>
                  <a:srgbClr val="5E5352"/>
                </a:solidFill>
                <a:latin typeface="Bodoni MT" panose="02070603080606020203" pitchFamily="18" charset="0"/>
              </a:rPr>
              <a:t>Amministrazione</a:t>
            </a:r>
            <a:endParaRPr lang="en-GB" sz="2400" b="1" dirty="0">
              <a:solidFill>
                <a:srgbClr val="5E5352"/>
              </a:solidFill>
              <a:latin typeface="Bodoni MT" panose="02070603080606020203" pitchFamily="18" charset="0"/>
            </a:endParaRPr>
          </a:p>
          <a:p>
            <a:pPr marL="0">
              <a:buFont typeface="Wingdings" panose="05000000000000000000" pitchFamily="2" charset="2"/>
              <a:buChar char="ü"/>
            </a:pPr>
            <a:r>
              <a:rPr lang="en-GB" sz="2400" b="1" dirty="0">
                <a:solidFill>
                  <a:srgbClr val="5E5352"/>
                </a:solidFill>
                <a:latin typeface="Bodoni MT" panose="02070603080606020203" pitchFamily="18" charset="0"/>
              </a:rPr>
              <a:t>  il </a:t>
            </a:r>
            <a:r>
              <a:rPr lang="en-GB" sz="2400" b="1" dirty="0" err="1">
                <a:solidFill>
                  <a:srgbClr val="5E5352"/>
                </a:solidFill>
                <a:latin typeface="Bodoni MT" panose="02070603080606020203" pitchFamily="18" charset="0"/>
              </a:rPr>
              <a:t>Comitato</a:t>
            </a:r>
            <a:r>
              <a:rPr lang="en-GB" sz="2400" b="1" dirty="0">
                <a:solidFill>
                  <a:srgbClr val="5E5352"/>
                </a:solidFill>
                <a:latin typeface="Bodoni MT" panose="02070603080606020203" pitchFamily="18" charset="0"/>
              </a:rPr>
              <a:t> </a:t>
            </a:r>
            <a:r>
              <a:rPr lang="en-GB" sz="2400" b="1" dirty="0" err="1">
                <a:solidFill>
                  <a:srgbClr val="5E5352"/>
                </a:solidFill>
                <a:latin typeface="Bodoni MT" panose="02070603080606020203" pitchFamily="18" charset="0"/>
              </a:rPr>
              <a:t>esecutivo</a:t>
            </a:r>
            <a:endParaRPr lang="en-GB" sz="2400" b="1" dirty="0">
              <a:solidFill>
                <a:srgbClr val="5E5352"/>
              </a:solidFill>
              <a:latin typeface="Bodoni MT" panose="02070603080606020203" pitchFamily="18" charset="0"/>
            </a:endParaRPr>
          </a:p>
          <a:p>
            <a:pPr marL="0">
              <a:buFont typeface="Wingdings" panose="05000000000000000000" pitchFamily="2" charset="2"/>
              <a:buChar char="ü"/>
            </a:pPr>
            <a:r>
              <a:rPr lang="en-GB" sz="2400" b="1" dirty="0">
                <a:solidFill>
                  <a:srgbClr val="5E5352"/>
                </a:solidFill>
                <a:latin typeface="Bodoni MT" panose="02070603080606020203" pitchFamily="18" charset="0"/>
              </a:rPr>
              <a:t> Il Collegio </a:t>
            </a:r>
            <a:r>
              <a:rPr lang="en-GB" sz="2400" b="1" dirty="0" err="1">
                <a:solidFill>
                  <a:srgbClr val="5E5352"/>
                </a:solidFill>
                <a:latin typeface="Bodoni MT" panose="02070603080606020203" pitchFamily="18" charset="0"/>
              </a:rPr>
              <a:t>sindacale</a:t>
            </a:r>
            <a:r>
              <a:rPr lang="en-GB" sz="2400" b="1" dirty="0">
                <a:solidFill>
                  <a:srgbClr val="5E5352"/>
                </a:solidFill>
                <a:latin typeface="Bodoni MT" panose="02070603080606020203" pitchFamily="18" charset="0"/>
              </a:rPr>
              <a:t> </a:t>
            </a:r>
          </a:p>
          <a:p>
            <a:pPr marL="0"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rgbClr val="5E5352"/>
                </a:solidFill>
                <a:latin typeface="Bodoni MT" panose="02070603080606020203" pitchFamily="18" charset="0"/>
              </a:rPr>
              <a:t>Il </a:t>
            </a:r>
            <a:r>
              <a:rPr lang="en-GB" sz="2400" dirty="0" err="1">
                <a:solidFill>
                  <a:srgbClr val="5E5352"/>
                </a:solidFill>
                <a:latin typeface="Bodoni MT" panose="02070603080606020203" pitchFamily="18" charset="0"/>
              </a:rPr>
              <a:t>diritto</a:t>
            </a:r>
            <a:r>
              <a:rPr lang="en-GB" sz="2400" dirty="0">
                <a:solidFill>
                  <a:srgbClr val="5E5352"/>
                </a:solidFill>
                <a:latin typeface="Bodoni MT" panose="02070603080606020203" pitchFamily="18" charset="0"/>
              </a:rPr>
              <a:t> di </a:t>
            </a:r>
            <a:r>
              <a:rPr lang="en-GB" sz="2400" dirty="0" err="1">
                <a:solidFill>
                  <a:srgbClr val="5E5352"/>
                </a:solidFill>
                <a:latin typeface="Bodoni MT" panose="02070603080606020203" pitchFamily="18" charset="0"/>
              </a:rPr>
              <a:t>voto</a:t>
            </a:r>
            <a:r>
              <a:rPr lang="en-GB" sz="2400" dirty="0">
                <a:solidFill>
                  <a:srgbClr val="5E5352"/>
                </a:solidFill>
                <a:latin typeface="Bodoni MT" panose="02070603080606020203" pitchFamily="18" charset="0"/>
              </a:rPr>
              <a:t> </a:t>
            </a:r>
            <a:r>
              <a:rPr lang="en-GB" sz="2400" b="1" dirty="0">
                <a:solidFill>
                  <a:srgbClr val="5E5352"/>
                </a:solidFill>
                <a:latin typeface="Bodoni MT" panose="02070603080606020203" pitchFamily="18" charset="0"/>
              </a:rPr>
              <a:t>è </a:t>
            </a:r>
            <a:r>
              <a:rPr lang="en-GB" sz="2400" b="1" dirty="0" err="1">
                <a:solidFill>
                  <a:srgbClr val="5E5352"/>
                </a:solidFill>
                <a:latin typeface="Bodoni MT" panose="02070603080606020203" pitchFamily="18" charset="0"/>
              </a:rPr>
              <a:t>universale</a:t>
            </a:r>
            <a:r>
              <a:rPr lang="en-GB" sz="2400" b="1" dirty="0">
                <a:solidFill>
                  <a:srgbClr val="5E5352"/>
                </a:solidFill>
                <a:latin typeface="Bodoni MT" panose="02070603080606020203" pitchFamily="18" charset="0"/>
              </a:rPr>
              <a:t> e </a:t>
            </a:r>
            <a:r>
              <a:rPr lang="en-GB" sz="2400" b="1" dirty="0" err="1">
                <a:solidFill>
                  <a:srgbClr val="5E5352"/>
                </a:solidFill>
                <a:latin typeface="Bodoni MT" panose="02070603080606020203" pitchFamily="18" charset="0"/>
              </a:rPr>
              <a:t>gli</a:t>
            </a:r>
            <a:r>
              <a:rPr lang="en-GB" sz="2400" b="1" dirty="0">
                <a:solidFill>
                  <a:srgbClr val="5E5352"/>
                </a:solidFill>
                <a:latin typeface="Bodoni MT" panose="02070603080606020203" pitchFamily="18" charset="0"/>
              </a:rPr>
              <a:t> </a:t>
            </a:r>
            <a:r>
              <a:rPr lang="en-GB" sz="2400" b="1" dirty="0" err="1">
                <a:solidFill>
                  <a:srgbClr val="5E5352"/>
                </a:solidFill>
                <a:latin typeface="Bodoni MT" panose="02070603080606020203" pitchFamily="18" charset="0"/>
              </a:rPr>
              <a:t>amministratori</a:t>
            </a:r>
            <a:r>
              <a:rPr lang="en-GB" sz="2400" b="1" dirty="0">
                <a:solidFill>
                  <a:srgbClr val="5E5352"/>
                </a:solidFill>
                <a:latin typeface="Bodoni MT" panose="02070603080606020203" pitchFamily="18" charset="0"/>
              </a:rPr>
              <a:t> </a:t>
            </a:r>
            <a:r>
              <a:rPr lang="en-GB" sz="2400" dirty="0" err="1">
                <a:solidFill>
                  <a:srgbClr val="5E5352"/>
                </a:solidFill>
                <a:latin typeface="Bodoni MT" panose="02070603080606020203" pitchFamily="18" charset="0"/>
              </a:rPr>
              <a:t>rappresentano</a:t>
            </a:r>
            <a:r>
              <a:rPr lang="en-GB" sz="2400" dirty="0">
                <a:solidFill>
                  <a:srgbClr val="5E5352"/>
                </a:solidFill>
                <a:latin typeface="Bodoni MT" panose="02070603080606020203" pitchFamily="18" charset="0"/>
              </a:rPr>
              <a:t> </a:t>
            </a:r>
            <a:r>
              <a:rPr lang="en-GB" sz="2400" dirty="0" err="1">
                <a:solidFill>
                  <a:srgbClr val="5E5352"/>
                </a:solidFill>
                <a:latin typeface="Bodoni MT" panose="02070603080606020203" pitchFamily="18" charset="0"/>
              </a:rPr>
              <a:t>i</a:t>
            </a:r>
            <a:r>
              <a:rPr lang="en-GB" sz="2400" dirty="0">
                <a:solidFill>
                  <a:srgbClr val="5E5352"/>
                </a:solidFill>
                <a:latin typeface="Bodoni MT" panose="02070603080606020203" pitchFamily="18" charset="0"/>
              </a:rPr>
              <a:t> </a:t>
            </a:r>
            <a:r>
              <a:rPr lang="en-GB" sz="2400" dirty="0" err="1">
                <a:solidFill>
                  <a:srgbClr val="5E5352"/>
                </a:solidFill>
                <a:latin typeface="Bodoni MT" panose="02070603080606020203" pitchFamily="18" charset="0"/>
              </a:rPr>
              <a:t>diversi</a:t>
            </a:r>
            <a:r>
              <a:rPr lang="en-GB" sz="2400" dirty="0">
                <a:solidFill>
                  <a:srgbClr val="5E5352"/>
                </a:solidFill>
                <a:latin typeface="Bodoni MT" panose="02070603080606020203" pitchFamily="18" charset="0"/>
              </a:rPr>
              <a:t> </a:t>
            </a:r>
            <a:r>
              <a:rPr lang="en-GB" sz="2400" dirty="0" err="1">
                <a:solidFill>
                  <a:srgbClr val="5E5352"/>
                </a:solidFill>
                <a:latin typeface="Bodoni MT" panose="02070603080606020203" pitchFamily="18" charset="0"/>
              </a:rPr>
              <a:t>territori</a:t>
            </a:r>
            <a:endParaRPr lang="en-GB" sz="2400" dirty="0">
              <a:solidFill>
                <a:srgbClr val="5E5352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631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4E225-AC93-78C7-FC84-5BD1B9FEE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2E28C62A-B050-C5E8-93B7-A3BB1199F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0" r="4515"/>
          <a:stretch>
            <a:fillRect/>
          </a:stretch>
        </p:blipFill>
        <p:spPr>
          <a:xfrm>
            <a:off x="6385350" y="1429305"/>
            <a:ext cx="3894992" cy="492387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136E604-6543-867E-ED31-A0CD48A80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44" y="960586"/>
            <a:ext cx="9245600" cy="610617"/>
          </a:xfrm>
        </p:spPr>
        <p:txBody>
          <a:bodyPr/>
          <a:lstStyle/>
          <a:p>
            <a:pPr algn="ctr"/>
            <a:r>
              <a:rPr lang="en-GB" sz="3200" b="1" i="1" dirty="0">
                <a:latin typeface="Script MT Bold" panose="03040602040607080904" pitchFamily="66" charset="0"/>
                <a:ea typeface="+mn-ea"/>
                <a:cs typeface="+mn-cs"/>
              </a:rPr>
              <a:t>La </a:t>
            </a:r>
            <a:r>
              <a:rPr lang="en-GB" sz="3200" b="1" i="1" dirty="0" err="1">
                <a:latin typeface="Script MT Bold" panose="03040602040607080904" pitchFamily="66" charset="0"/>
                <a:ea typeface="+mn-ea"/>
                <a:cs typeface="+mn-cs"/>
              </a:rPr>
              <a:t>cassaforte</a:t>
            </a:r>
            <a:r>
              <a:rPr lang="en-GB" sz="3200" b="1" i="1" dirty="0">
                <a:latin typeface="Script MT Bold" panose="03040602040607080904" pitchFamily="66" charset="0"/>
                <a:ea typeface="+mn-ea"/>
                <a:cs typeface="+mn-cs"/>
              </a:rPr>
              <a:t> per </a:t>
            </a:r>
            <a:r>
              <a:rPr lang="en-GB" sz="3200" b="1" i="1" dirty="0" err="1">
                <a:latin typeface="Script MT Bold" panose="03040602040607080904" pitchFamily="66" charset="0"/>
                <a:ea typeface="+mn-ea"/>
                <a:cs typeface="+mn-cs"/>
              </a:rPr>
              <a:t>mettere</a:t>
            </a:r>
            <a:r>
              <a:rPr lang="en-GB" sz="3200" b="1" i="1" dirty="0">
                <a:latin typeface="Script MT Bold" panose="03040602040607080904" pitchFamily="66" charset="0"/>
                <a:ea typeface="+mn-ea"/>
                <a:cs typeface="+mn-cs"/>
              </a:rPr>
              <a:t> al </a:t>
            </a:r>
            <a:r>
              <a:rPr lang="en-GB" sz="3200" b="1" i="1" dirty="0" err="1">
                <a:latin typeface="Script MT Bold" panose="03040602040607080904" pitchFamily="66" charset="0"/>
                <a:ea typeface="+mn-ea"/>
                <a:cs typeface="+mn-cs"/>
              </a:rPr>
              <a:t>sicuro</a:t>
            </a:r>
            <a:r>
              <a:rPr lang="en-GB" sz="3200" b="1" i="1" dirty="0">
                <a:latin typeface="Script MT Bold" panose="03040602040607080904" pitchFamily="66" charset="0"/>
                <a:ea typeface="+mn-ea"/>
                <a:cs typeface="+mn-cs"/>
              </a:rPr>
              <a:t> </a:t>
            </a:r>
            <a:r>
              <a:rPr lang="en-GB" sz="3200" b="1" i="1" dirty="0" err="1">
                <a:latin typeface="Script MT Bold" panose="03040602040607080904" pitchFamily="66" charset="0"/>
                <a:ea typeface="+mn-ea"/>
                <a:cs typeface="+mn-cs"/>
              </a:rPr>
              <a:t>gli</a:t>
            </a:r>
            <a:r>
              <a:rPr lang="en-GB" sz="3200" b="1" i="1" dirty="0">
                <a:latin typeface="Script MT Bold" panose="03040602040607080904" pitchFamily="66" charset="0"/>
                <a:ea typeface="+mn-ea"/>
                <a:cs typeface="+mn-cs"/>
              </a:rPr>
              <a:t> </a:t>
            </a:r>
            <a:r>
              <a:rPr lang="en-GB" sz="3200" b="1" i="1" dirty="0" err="1">
                <a:latin typeface="Script MT Bold" panose="03040602040607080904" pitchFamily="66" charset="0"/>
                <a:ea typeface="+mn-ea"/>
                <a:cs typeface="+mn-cs"/>
              </a:rPr>
              <a:t>incassi</a:t>
            </a:r>
            <a:endParaRPr lang="en-GB" sz="3200" b="1" i="1" dirty="0"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E5D595C-1D99-3D90-820E-B8056B509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3296" y="1750274"/>
            <a:ext cx="5691194" cy="2481483"/>
          </a:xfrm>
        </p:spPr>
        <p:txBody>
          <a:bodyPr/>
          <a:lstStyle/>
          <a:p>
            <a:endParaRPr lang="en-GB" i="1" dirty="0">
              <a:latin typeface="Script MT Bold" panose="03040602040607080904" pitchFamily="66" charset="0"/>
            </a:endParaRPr>
          </a:p>
          <a:p>
            <a:endParaRPr lang="en-GB" sz="3200" dirty="0">
              <a:solidFill>
                <a:srgbClr val="5E5352"/>
              </a:solidFill>
              <a:latin typeface="Arial Nova" panose="020F0502020204030204" pitchFamily="34" charset="0"/>
            </a:endParaRPr>
          </a:p>
          <a:p>
            <a:r>
              <a:rPr lang="en-GB" i="1" dirty="0">
                <a:latin typeface="Script MT Bold" panose="03040602040607080904" pitchFamily="66" charset="0"/>
              </a:rPr>
              <a:t>Nel 1896 per </a:t>
            </a:r>
            <a:r>
              <a:rPr lang="en-GB" i="1" dirty="0" err="1">
                <a:latin typeface="Script MT Bold" panose="03040602040607080904" pitchFamily="66" charset="0"/>
              </a:rPr>
              <a:t>garantire</a:t>
            </a:r>
            <a:r>
              <a:rPr lang="en-GB" i="1" dirty="0">
                <a:latin typeface="Script MT Bold" panose="03040602040607080904" pitchFamily="66" charset="0"/>
              </a:rPr>
              <a:t> la </a:t>
            </a:r>
            <a:r>
              <a:rPr lang="en-GB" i="1" dirty="0" err="1">
                <a:latin typeface="Script MT Bold" panose="03040602040607080904" pitchFamily="66" charset="0"/>
              </a:rPr>
              <a:t>sicurezza</a:t>
            </a:r>
            <a:r>
              <a:rPr lang="en-GB" i="1" dirty="0">
                <a:latin typeface="Script MT Bold" panose="03040602040607080904" pitchFamily="66" charset="0"/>
              </a:rPr>
              <a:t> </a:t>
            </a:r>
            <a:r>
              <a:rPr lang="en-GB" i="1" dirty="0" err="1">
                <a:latin typeface="Script MT Bold" panose="03040602040607080904" pitchFamily="66" charset="0"/>
              </a:rPr>
              <a:t>della</a:t>
            </a:r>
            <a:r>
              <a:rPr lang="en-GB" i="1" dirty="0">
                <a:latin typeface="Script MT Bold" panose="03040602040607080904" pitchFamily="66" charset="0"/>
              </a:rPr>
              <a:t> </a:t>
            </a:r>
            <a:r>
              <a:rPr lang="en-GB" i="1" dirty="0" err="1">
                <a:latin typeface="Script MT Bold" panose="03040602040607080904" pitchFamily="66" charset="0"/>
              </a:rPr>
              <a:t>liquidità</a:t>
            </a:r>
            <a:r>
              <a:rPr lang="en-GB" i="1" dirty="0">
                <a:latin typeface="Script MT Bold" panose="03040602040607080904" pitchFamily="66" charset="0"/>
              </a:rPr>
              <a:t>, la F</a:t>
            </a:r>
            <a:r>
              <a:rPr lang="en-GB" sz="2800" i="1" dirty="0">
                <a:latin typeface="Script MT Bold" panose="03040602040607080904" pitchFamily="66" charset="0"/>
              </a:rPr>
              <a:t>amiglia Cooperativa </a:t>
            </a:r>
            <a:r>
              <a:rPr lang="en-GB" sz="2800" i="1" dirty="0" err="1">
                <a:latin typeface="Script MT Bold" panose="03040602040607080904" pitchFamily="66" charset="0"/>
              </a:rPr>
              <a:t>Castelfondo</a:t>
            </a:r>
            <a:r>
              <a:rPr lang="en-GB" sz="2800" i="1" dirty="0">
                <a:latin typeface="Script MT Bold" panose="03040602040607080904" pitchFamily="66" charset="0"/>
              </a:rPr>
              <a:t> </a:t>
            </a:r>
            <a:r>
              <a:rPr lang="en-GB" sz="2800" i="1" dirty="0" err="1">
                <a:solidFill>
                  <a:schemeClr val="accent4">
                    <a:lumMod val="75000"/>
                  </a:schemeClr>
                </a:solidFill>
                <a:latin typeface="Script MT Bold" panose="03040602040607080904" pitchFamily="66" charset="0"/>
              </a:rPr>
              <a:t>acquistò</a:t>
            </a:r>
            <a:r>
              <a:rPr lang="en-GB" sz="2800" i="1" dirty="0">
                <a:solidFill>
                  <a:schemeClr val="accent4">
                    <a:lumMod val="75000"/>
                  </a:schemeClr>
                </a:solidFill>
                <a:latin typeface="Script MT Bold" panose="03040602040607080904" pitchFamily="66" charset="0"/>
              </a:rPr>
              <a:t> </a:t>
            </a:r>
            <a:r>
              <a:rPr lang="en-GB" sz="2800" i="1" dirty="0" err="1">
                <a:solidFill>
                  <a:schemeClr val="accent4">
                    <a:lumMod val="75000"/>
                  </a:schemeClr>
                </a:solidFill>
                <a:latin typeface="Script MT Bold" panose="03040602040607080904" pitchFamily="66" charset="0"/>
              </a:rPr>
              <a:t>una</a:t>
            </a:r>
            <a:r>
              <a:rPr lang="en-GB" sz="2800" i="1" dirty="0">
                <a:solidFill>
                  <a:schemeClr val="accent4">
                    <a:lumMod val="75000"/>
                  </a:schemeClr>
                </a:solidFill>
                <a:latin typeface="Script MT Bold" panose="03040602040607080904" pitchFamily="66" charset="0"/>
              </a:rPr>
              <a:t> </a:t>
            </a:r>
            <a:r>
              <a:rPr lang="en-GB" sz="2800" i="1" dirty="0" err="1">
                <a:solidFill>
                  <a:schemeClr val="accent4">
                    <a:lumMod val="75000"/>
                  </a:schemeClr>
                </a:solidFill>
                <a:latin typeface="Script MT Bold" panose="03040602040607080904" pitchFamily="66" charset="0"/>
              </a:rPr>
              <a:t>cassaforte</a:t>
            </a:r>
            <a:r>
              <a:rPr lang="en-GB" sz="2800" i="1" dirty="0">
                <a:solidFill>
                  <a:schemeClr val="accent4">
                    <a:lumMod val="75000"/>
                  </a:schemeClr>
                </a:solidFill>
                <a:latin typeface="Script MT Bold" panose="03040602040607080904" pitchFamily="66" charset="0"/>
              </a:rPr>
              <a:t> </a:t>
            </a:r>
            <a:r>
              <a:rPr lang="en-GB" sz="2800" i="1" dirty="0" err="1">
                <a:latin typeface="Script MT Bold" panose="03040602040607080904" pitchFamily="66" charset="0"/>
              </a:rPr>
              <a:t>dalla</a:t>
            </a:r>
            <a:r>
              <a:rPr lang="en-GB" sz="2800" i="1" dirty="0">
                <a:latin typeface="Script MT Bold" panose="03040602040607080904" pitchFamily="66" charset="0"/>
              </a:rPr>
              <a:t> Kassen Fabrik Wiese &amp; Comp. </a:t>
            </a:r>
            <a:r>
              <a:rPr lang="en-GB" sz="2800" i="1" dirty="0" err="1">
                <a:latin typeface="Script MT Bold" panose="03040602040607080904" pitchFamily="66" charset="0"/>
              </a:rPr>
              <a:t>impegnandosi</a:t>
            </a:r>
            <a:r>
              <a:rPr lang="en-GB" sz="2800" i="1" dirty="0">
                <a:latin typeface="Script MT Bold" panose="03040602040607080904" pitchFamily="66" charset="0"/>
              </a:rPr>
              <a:t> a </a:t>
            </a:r>
            <a:r>
              <a:rPr lang="en-GB" sz="2800" i="1" dirty="0" err="1">
                <a:latin typeface="Script MT Bold" panose="03040602040607080904" pitchFamily="66" charset="0"/>
              </a:rPr>
              <a:t>pagare</a:t>
            </a:r>
            <a:r>
              <a:rPr lang="en-GB" sz="2800" i="1" dirty="0">
                <a:latin typeface="Script MT Bold" panose="03040602040607080904" pitchFamily="66" charset="0"/>
              </a:rPr>
              <a:t> 150 Fiorini </a:t>
            </a:r>
          </a:p>
          <a:p>
            <a:endParaRPr lang="en-GB" sz="2800" i="1" dirty="0">
              <a:latin typeface="Script MT Bold" panose="03040602040607080904" pitchFamily="66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351BCB3-AF99-8699-C608-514793E6A946}"/>
              </a:ext>
            </a:extLst>
          </p:cNvPr>
          <p:cNvSpPr/>
          <p:nvPr/>
        </p:nvSpPr>
        <p:spPr>
          <a:xfrm>
            <a:off x="6619874" y="6353175"/>
            <a:ext cx="4714876" cy="3269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Fonte: </a:t>
            </a:r>
            <a:r>
              <a:rPr lang="en-GB" sz="1200" dirty="0" err="1">
                <a:solidFill>
                  <a:srgbClr val="5E5352"/>
                </a:solidFill>
                <a:latin typeface="Arial Nova" panose="020B0504020202020204" pitchFamily="34" charset="0"/>
              </a:rPr>
              <a:t>Archivio</a:t>
            </a:r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 storico Famiglia Cooperativa Val di Non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5964E8C-5AEC-1A5C-1534-FCD53B6AF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 t="9250" r="21181" b="9827"/>
          <a:stretch>
            <a:fillRect/>
          </a:stretch>
        </p:blipFill>
        <p:spPr>
          <a:xfrm>
            <a:off x="97608" y="3799648"/>
            <a:ext cx="3503812" cy="2880435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D848351-5BFF-F74A-BB40-5BCE4F115387}"/>
              </a:ext>
            </a:extLst>
          </p:cNvPr>
          <p:cNvSpPr txBox="1"/>
          <p:nvPr/>
        </p:nvSpPr>
        <p:spPr>
          <a:xfrm>
            <a:off x="3887547" y="4716136"/>
            <a:ext cx="27036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5E5352"/>
                </a:solidFill>
                <a:latin typeface="Bodoni MT" panose="02070603080606020203" pitchFamily="18" charset="0"/>
              </a:rPr>
              <a:t>A </a:t>
            </a:r>
            <a:r>
              <a:rPr lang="en-GB" dirty="0" err="1">
                <a:solidFill>
                  <a:srgbClr val="5E5352"/>
                </a:solidFill>
                <a:latin typeface="Bodoni MT" panose="02070603080606020203" pitchFamily="18" charset="0"/>
              </a:rPr>
              <a:t>destra</a:t>
            </a:r>
            <a:r>
              <a:rPr lang="en-GB" dirty="0">
                <a:solidFill>
                  <a:srgbClr val="5E5352"/>
                </a:solidFill>
                <a:latin typeface="Bodoni MT" panose="02070603080606020203" pitchFamily="18" charset="0"/>
              </a:rPr>
              <a:t> il </a:t>
            </a:r>
            <a:r>
              <a:rPr lang="en-GB" dirty="0" err="1">
                <a:solidFill>
                  <a:srgbClr val="5E5352"/>
                </a:solidFill>
                <a:latin typeface="Bodoni MT" panose="02070603080606020203" pitchFamily="18" charset="0"/>
              </a:rPr>
              <a:t>documento</a:t>
            </a:r>
            <a:r>
              <a:rPr lang="en-GB" dirty="0">
                <a:solidFill>
                  <a:srgbClr val="5E5352"/>
                </a:solidFill>
                <a:latin typeface="Bodoni MT" panose="02070603080606020203" pitchFamily="18" charset="0"/>
              </a:rPr>
              <a:t> </a:t>
            </a:r>
            <a:r>
              <a:rPr lang="en-GB" dirty="0" err="1">
                <a:solidFill>
                  <a:srgbClr val="5E5352"/>
                </a:solidFill>
                <a:latin typeface="Bodoni MT" panose="02070603080606020203" pitchFamily="18" charset="0"/>
              </a:rPr>
              <a:t>originale</a:t>
            </a:r>
            <a:r>
              <a:rPr lang="en-GB" dirty="0">
                <a:solidFill>
                  <a:srgbClr val="5E5352"/>
                </a:solidFill>
                <a:latin typeface="Bodoni MT" panose="02070603080606020203" pitchFamily="18" charset="0"/>
              </a:rPr>
              <a:t> </a:t>
            </a:r>
            <a:r>
              <a:rPr lang="en-GB" dirty="0" err="1">
                <a:solidFill>
                  <a:srgbClr val="5E5352"/>
                </a:solidFill>
                <a:latin typeface="Bodoni MT" panose="02070603080606020203" pitchFamily="18" charset="0"/>
              </a:rPr>
              <a:t>che</a:t>
            </a:r>
            <a:r>
              <a:rPr lang="en-GB" dirty="0">
                <a:solidFill>
                  <a:srgbClr val="5E5352"/>
                </a:solidFill>
                <a:latin typeface="Bodoni MT" panose="02070603080606020203" pitchFamily="18" charset="0"/>
              </a:rPr>
              <a:t> </a:t>
            </a:r>
            <a:r>
              <a:rPr lang="en-GB" dirty="0" err="1">
                <a:solidFill>
                  <a:srgbClr val="5E5352"/>
                </a:solidFill>
                <a:latin typeface="Bodoni MT" panose="02070603080606020203" pitchFamily="18" charset="0"/>
              </a:rPr>
              <a:t>attesta</a:t>
            </a:r>
            <a:r>
              <a:rPr lang="en-GB" dirty="0">
                <a:solidFill>
                  <a:srgbClr val="5E5352"/>
                </a:solidFill>
                <a:latin typeface="Bodoni MT" panose="02070603080606020203" pitchFamily="18" charset="0"/>
              </a:rPr>
              <a:t> </a:t>
            </a:r>
            <a:r>
              <a:rPr lang="en-GB" dirty="0" err="1">
                <a:solidFill>
                  <a:srgbClr val="5E5352"/>
                </a:solidFill>
                <a:latin typeface="Bodoni MT" panose="02070603080606020203" pitchFamily="18" charset="0"/>
              </a:rPr>
              <a:t>l’acquisto</a:t>
            </a:r>
            <a:r>
              <a:rPr lang="en-GB" dirty="0">
                <a:solidFill>
                  <a:srgbClr val="5E5352"/>
                </a:solidFill>
                <a:latin typeface="Bodoni MT" panose="02070603080606020203" pitchFamily="18" charset="0"/>
              </a:rPr>
              <a:t> della </a:t>
            </a:r>
            <a:r>
              <a:rPr lang="en-GB" dirty="0" err="1">
                <a:solidFill>
                  <a:srgbClr val="5E5352"/>
                </a:solidFill>
                <a:latin typeface="Bodoni MT" panose="02070603080606020203" pitchFamily="18" charset="0"/>
              </a:rPr>
              <a:t>cassaforte</a:t>
            </a:r>
            <a:r>
              <a:rPr lang="en-GB" dirty="0">
                <a:solidFill>
                  <a:srgbClr val="5E5352"/>
                </a:solidFill>
                <a:latin typeface="Bodoni MT" panose="02070603080606020203" pitchFamily="18" charset="0"/>
              </a:rPr>
              <a:t>.</a:t>
            </a:r>
          </a:p>
          <a:p>
            <a:r>
              <a:rPr lang="en-GB" dirty="0">
                <a:solidFill>
                  <a:srgbClr val="5E5352"/>
                </a:solidFill>
                <a:latin typeface="Bodoni MT" panose="02070603080606020203" pitchFamily="18" charset="0"/>
              </a:rPr>
              <a:t>A sinistra la </a:t>
            </a:r>
            <a:r>
              <a:rPr lang="en-GB" dirty="0" err="1">
                <a:solidFill>
                  <a:srgbClr val="5E5352"/>
                </a:solidFill>
                <a:latin typeface="Bodoni MT" panose="02070603080606020203" pitchFamily="18" charset="0"/>
              </a:rPr>
              <a:t>foto</a:t>
            </a:r>
            <a:endParaRPr lang="en-GB" dirty="0">
              <a:solidFill>
                <a:srgbClr val="5E5352"/>
              </a:solidFill>
              <a:latin typeface="Bodoni MT" panose="02070603080606020203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35267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2D29D-FF81-0487-FDE2-7B7054D77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303D113-E743-22AD-C3A2-555A38D96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319213"/>
            <a:ext cx="9026525" cy="681427"/>
          </a:xfrm>
        </p:spPr>
        <p:txBody>
          <a:bodyPr/>
          <a:lstStyle/>
          <a:p>
            <a:r>
              <a:rPr lang="en-GB" sz="3200" i="1" dirty="0">
                <a:latin typeface="Script MT Bold" panose="03040602040607080904" pitchFamily="66" charset="0"/>
              </a:rPr>
              <a:t>Il Libro Prima Nota </a:t>
            </a:r>
            <a:r>
              <a:rPr lang="en-GB" sz="3200" i="1" dirty="0" err="1">
                <a:latin typeface="Script MT Bold" panose="03040602040607080904" pitchFamily="66" charset="0"/>
              </a:rPr>
              <a:t>della</a:t>
            </a:r>
            <a:r>
              <a:rPr lang="en-GB" sz="3200" i="1" dirty="0">
                <a:latin typeface="Script MT Bold" panose="03040602040607080904" pitchFamily="66" charset="0"/>
              </a:rPr>
              <a:t> Famiglia Cooperativa </a:t>
            </a:r>
            <a:r>
              <a:rPr lang="en-GB" sz="3200" i="1" dirty="0" err="1">
                <a:latin typeface="Script MT Bold" panose="03040602040607080904" pitchFamily="66" charset="0"/>
              </a:rPr>
              <a:t>Castelfondo</a:t>
            </a:r>
            <a:endParaRPr lang="en-GB" sz="3200" i="1" dirty="0">
              <a:latin typeface="Script MT Bold" panose="03040602040607080904" pitchFamily="66" charset="0"/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DC533B3-C275-E08F-3066-71B347185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474" y="2381250"/>
            <a:ext cx="9356419" cy="4057650"/>
          </a:xfrm>
        </p:spPr>
        <p:txBody>
          <a:bodyPr/>
          <a:lstStyle/>
          <a:p>
            <a:pPr marL="0" indent="0">
              <a:buNone/>
            </a:pPr>
            <a:r>
              <a:rPr lang="en-GB" b="1" i="1" dirty="0">
                <a:latin typeface="Script MT Bold" panose="03040602040607080904" pitchFamily="66" charset="0"/>
              </a:rPr>
              <a:t>	</a:t>
            </a:r>
            <a:r>
              <a:rPr lang="en-GB" i="1" dirty="0">
                <a:latin typeface="Blackadder ITC" panose="04020505051007020D02" pitchFamily="82" charset="0"/>
              </a:rPr>
              <a:t>	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400" dirty="0">
                <a:solidFill>
                  <a:srgbClr val="5E5352"/>
                </a:solidFill>
                <a:latin typeface="Bodoni MT" panose="02070603080606020203" pitchFamily="18" charset="0"/>
              </a:rPr>
              <a:t>Le </a:t>
            </a:r>
            <a:r>
              <a:rPr lang="en-GB" sz="2400" dirty="0" err="1">
                <a:solidFill>
                  <a:srgbClr val="5E5352"/>
                </a:solidFill>
                <a:latin typeface="Bodoni MT" panose="02070603080606020203" pitchFamily="18" charset="0"/>
              </a:rPr>
              <a:t>registrazioni</a:t>
            </a:r>
            <a:r>
              <a:rPr lang="en-GB" sz="2400" dirty="0">
                <a:solidFill>
                  <a:srgbClr val="5E5352"/>
                </a:solidFill>
                <a:latin typeface="Bodoni MT" panose="02070603080606020203" pitchFamily="18" charset="0"/>
              </a:rPr>
              <a:t> </a:t>
            </a:r>
            <a:r>
              <a:rPr lang="en-GB" sz="2400" dirty="0" err="1">
                <a:solidFill>
                  <a:srgbClr val="5E5352"/>
                </a:solidFill>
                <a:latin typeface="Bodoni MT" panose="02070603080606020203" pitchFamily="18" charset="0"/>
              </a:rPr>
              <a:t>giornaliere</a:t>
            </a:r>
            <a:r>
              <a:rPr lang="en-GB" sz="2400" dirty="0">
                <a:solidFill>
                  <a:srgbClr val="5E5352"/>
                </a:solidFill>
                <a:latin typeface="Bodoni MT" panose="02070603080606020203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400" dirty="0" err="1">
                <a:solidFill>
                  <a:srgbClr val="5E5352"/>
                </a:solidFill>
                <a:latin typeface="Bodoni MT" panose="02070603080606020203" pitchFamily="18" charset="0"/>
              </a:rPr>
              <a:t>erano</a:t>
            </a:r>
            <a:r>
              <a:rPr lang="en-GB" sz="2400" dirty="0">
                <a:solidFill>
                  <a:srgbClr val="5E5352"/>
                </a:solidFill>
                <a:latin typeface="Bodoni MT" panose="02070603080606020203" pitchFamily="18" charset="0"/>
              </a:rPr>
              <a:t> annotate in un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400" dirty="0">
                <a:solidFill>
                  <a:srgbClr val="5E5352"/>
                </a:solidFill>
                <a:latin typeface="Bodoni MT" panose="02070603080606020203" pitchFamily="18" charset="0"/>
              </a:rPr>
              <a:t>“</a:t>
            </a:r>
            <a:r>
              <a:rPr lang="en-GB" sz="2400" dirty="0" err="1">
                <a:solidFill>
                  <a:srgbClr val="5E5352"/>
                </a:solidFill>
                <a:latin typeface="Bodoni MT" panose="02070603080606020203" pitchFamily="18" charset="0"/>
              </a:rPr>
              <a:t>libro</a:t>
            </a:r>
            <a:r>
              <a:rPr lang="en-GB" sz="2400" dirty="0">
                <a:solidFill>
                  <a:srgbClr val="5E5352"/>
                </a:solidFill>
                <a:latin typeface="Bodoni MT" panose="02070603080606020203" pitchFamily="18" charset="0"/>
              </a:rPr>
              <a:t>” come </a:t>
            </a:r>
            <a:r>
              <a:rPr lang="en-GB" sz="2400" dirty="0" err="1">
                <a:solidFill>
                  <a:srgbClr val="5E5352"/>
                </a:solidFill>
                <a:latin typeface="Bodoni MT" panose="02070603080606020203" pitchFamily="18" charset="0"/>
              </a:rPr>
              <a:t>quello</a:t>
            </a:r>
            <a:r>
              <a:rPr lang="en-GB" sz="2400" dirty="0">
                <a:solidFill>
                  <a:srgbClr val="5E5352"/>
                </a:solidFill>
                <a:latin typeface="Bodoni MT" panose="02070603080606020203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400" dirty="0" err="1">
                <a:solidFill>
                  <a:srgbClr val="5E5352"/>
                </a:solidFill>
                <a:latin typeface="Bodoni MT" panose="02070603080606020203" pitchFamily="18" charset="0"/>
              </a:rPr>
              <a:t>presentato</a:t>
            </a:r>
            <a:r>
              <a:rPr lang="en-GB" sz="2400" dirty="0">
                <a:solidFill>
                  <a:srgbClr val="5E5352"/>
                </a:solidFill>
                <a:latin typeface="Bodoni MT" panose="02070603080606020203" pitchFamily="18" charset="0"/>
              </a:rPr>
              <a:t> </a:t>
            </a:r>
            <a:r>
              <a:rPr lang="en-GB" sz="2400" dirty="0" err="1">
                <a:solidFill>
                  <a:srgbClr val="5E5352"/>
                </a:solidFill>
                <a:latin typeface="Bodoni MT" panose="02070603080606020203" pitchFamily="18" charset="0"/>
              </a:rPr>
              <a:t>nella</a:t>
            </a:r>
            <a:endParaRPr lang="en-GB" sz="2400" dirty="0">
              <a:solidFill>
                <a:srgbClr val="5E5352"/>
              </a:solidFill>
              <a:latin typeface="Bodoni MT" panose="02070603080606020203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400" dirty="0" err="1">
                <a:solidFill>
                  <a:srgbClr val="5E5352"/>
                </a:solidFill>
                <a:latin typeface="Bodoni MT" panose="02070603080606020203" pitchFamily="18" charset="0"/>
              </a:rPr>
              <a:t>immagine</a:t>
            </a:r>
            <a:r>
              <a:rPr lang="en-GB" sz="2400" dirty="0">
                <a:solidFill>
                  <a:srgbClr val="5E5352"/>
                </a:solidFill>
                <a:latin typeface="Bodoni MT" panose="02070603080606020203" pitchFamily="18" charset="0"/>
              </a:rPr>
              <a:t> a lato</a:t>
            </a:r>
          </a:p>
          <a:p>
            <a:pPr marL="0" indent="0">
              <a:spcBef>
                <a:spcPts val="0"/>
              </a:spcBef>
              <a:buNone/>
            </a:pPr>
            <a:endParaRPr lang="en-GB" sz="2400" dirty="0">
              <a:solidFill>
                <a:srgbClr val="5E5352"/>
              </a:solidFill>
              <a:latin typeface="Bodoni MT" panose="02070603080606020203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400" b="1" dirty="0">
                <a:solidFill>
                  <a:srgbClr val="5E5352"/>
                </a:solidFill>
                <a:latin typeface="Bodoni MT" panose="02070603080606020203" pitchFamily="18" charset="0"/>
              </a:rPr>
              <a:t>“</a:t>
            </a:r>
            <a:r>
              <a:rPr lang="en-GB" sz="2400" b="1" i="1" dirty="0">
                <a:solidFill>
                  <a:srgbClr val="5E5352"/>
                </a:solidFill>
                <a:latin typeface="Bodoni MT" panose="02070603080606020203" pitchFamily="18" charset="0"/>
              </a:rPr>
              <a:t>Libro Prima Nota del 1913” 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F395506-F6B3-0FDE-5754-3D309D2AA0DE}"/>
              </a:ext>
            </a:extLst>
          </p:cNvPr>
          <p:cNvSpPr/>
          <p:nvPr/>
        </p:nvSpPr>
        <p:spPr>
          <a:xfrm>
            <a:off x="4605043" y="6341529"/>
            <a:ext cx="5073379" cy="33855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Fonte: </a:t>
            </a:r>
            <a:r>
              <a:rPr lang="en-GB" sz="1200" dirty="0" err="1">
                <a:solidFill>
                  <a:srgbClr val="5E5352"/>
                </a:solidFill>
                <a:latin typeface="Arial Nova" panose="020B0504020202020204" pitchFamily="34" charset="0"/>
              </a:rPr>
              <a:t>Archivio</a:t>
            </a:r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 storico Famiglia Cooperativa Val di Non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1B7B376-744F-9F31-AEE5-17AF908AFE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1" t="26252" b="8004"/>
          <a:stretch>
            <a:fillRect/>
          </a:stretch>
        </p:blipFill>
        <p:spPr>
          <a:xfrm>
            <a:off x="4617139" y="4109182"/>
            <a:ext cx="3243557" cy="199116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64AB7F5-5DF3-17C2-1F77-40288209E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t="8538" r="6366" b="6723"/>
          <a:stretch>
            <a:fillRect/>
          </a:stretch>
        </p:blipFill>
        <p:spPr>
          <a:xfrm>
            <a:off x="4498032" y="1577587"/>
            <a:ext cx="3545490" cy="246302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9A9A7B1-4A0B-D126-69A4-71748ADE7D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8" t="12168" r="10070" b="11047"/>
          <a:stretch>
            <a:fillRect/>
          </a:stretch>
        </p:blipFill>
        <p:spPr>
          <a:xfrm>
            <a:off x="8043522" y="2476870"/>
            <a:ext cx="2657330" cy="362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46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AAA3B-FDA0-02F9-0FA5-6E9A8FE2D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F8A8D6A-D8AC-3384-9E2C-EA10CAF0EC68}"/>
              </a:ext>
            </a:extLst>
          </p:cNvPr>
          <p:cNvSpPr txBox="1"/>
          <p:nvPr/>
        </p:nvSpPr>
        <p:spPr>
          <a:xfrm>
            <a:off x="-529294" y="1174968"/>
            <a:ext cx="951699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  <a:latin typeface="Arial Nova" panose="020F0502020204030204" pitchFamily="34" charset="0"/>
              </a:rPr>
              <a:t>La Famiglia Cooperativa Val di Non in cifre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5B3ADF4-FC96-92AD-D8E3-87ADC98B4CE0}"/>
              </a:ext>
            </a:extLst>
          </p:cNvPr>
          <p:cNvSpPr txBox="1"/>
          <p:nvPr/>
        </p:nvSpPr>
        <p:spPr>
          <a:xfrm>
            <a:off x="442258" y="1994053"/>
            <a:ext cx="8521516" cy="306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Oggi la Cooperativa è un’importante realtà che offre occupazione a </a:t>
            </a:r>
            <a:r>
              <a:rPr lang="it-IT" sz="2400" b="1" dirty="0">
                <a:solidFill>
                  <a:schemeClr val="accent6">
                    <a:lumMod val="75000"/>
                  </a:schemeClr>
                </a:solidFill>
                <a:latin typeface="Arial Nova" panose="020F0502020204030204" pitchFamily="34" charset="0"/>
              </a:rPr>
              <a:t>92 dipendenti </a:t>
            </a: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fissi e </a:t>
            </a:r>
            <a:r>
              <a:rPr lang="it-IT" sz="2400" b="1" dirty="0">
                <a:solidFill>
                  <a:schemeClr val="accent6">
                    <a:lumMod val="75000"/>
                  </a:schemeClr>
                </a:solidFill>
                <a:latin typeface="Arial Nova" panose="020F0502020204030204" pitchFamily="34" charset="0"/>
              </a:rPr>
              <a:t>15 stagionali; 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</a:pPr>
            <a:r>
              <a:rPr lang="it-IT" sz="2400" b="1" dirty="0">
                <a:solidFill>
                  <a:schemeClr val="accent6">
                    <a:lumMod val="75000"/>
                  </a:schemeClr>
                </a:solidFill>
                <a:latin typeface="Arial Nova" panose="020F0502020204030204" pitchFamily="34" charset="0"/>
              </a:rPr>
              <a:t>88 dipendenti </a:t>
            </a: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sono distribuiti tra i 28 punti vendita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it-IT" sz="2400" b="1" dirty="0">
                <a:solidFill>
                  <a:schemeClr val="accent6">
                    <a:lumMod val="75000"/>
                  </a:schemeClr>
                </a:solidFill>
                <a:latin typeface="Arial Nova" panose="020F0502020204030204" pitchFamily="34" charset="0"/>
              </a:rPr>
              <a:t>4</a:t>
            </a: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 fanno parte dello staff amministrativo 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5E5352"/>
              </a:solidFill>
              <a:latin typeface="Arial Nova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Negli 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  <a:latin typeface="Arial Nova" panose="020F0502020204030204" pitchFamily="34" charset="0"/>
              </a:rPr>
              <a:t>ultimi 5 anni </a:t>
            </a: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il </a:t>
            </a:r>
            <a:r>
              <a:rPr lang="it-IT" sz="2400" b="1" dirty="0">
                <a:solidFill>
                  <a:schemeClr val="accent6">
                    <a:lumMod val="75000"/>
                  </a:schemeClr>
                </a:solidFill>
                <a:latin typeface="Arial Nova" panose="020F0502020204030204" pitchFamily="34" charset="0"/>
              </a:rPr>
              <a:t>fatturato</a:t>
            </a: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 medio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è stato </a:t>
            </a:r>
            <a:r>
              <a:rPr lang="it-IT" sz="2400" b="1" dirty="0">
                <a:solidFill>
                  <a:schemeClr val="accent6">
                    <a:lumMod val="75000"/>
                  </a:schemeClr>
                </a:solidFill>
                <a:latin typeface="Arial Nova" panose="020F0502020204030204" pitchFamily="34" charset="0"/>
              </a:rPr>
              <a:t>26.400.000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67F964C-1BDF-5D1D-690F-74B63FE48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244" y="3284732"/>
            <a:ext cx="4308758" cy="272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78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5CCA3-F124-1078-EC3D-ECF90E5C9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3B8B82AD-A96D-8ECF-394B-E6BA9FA69E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7032472"/>
              </p:ext>
            </p:extLst>
          </p:nvPr>
        </p:nvGraphicFramePr>
        <p:xfrm>
          <a:off x="672029" y="2005069"/>
          <a:ext cx="8629086" cy="4220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842A6A51-A29D-C18C-D73A-B4742E2D9BFA}"/>
              </a:ext>
            </a:extLst>
          </p:cNvPr>
          <p:cNvSpPr txBox="1"/>
          <p:nvPr/>
        </p:nvSpPr>
        <p:spPr>
          <a:xfrm>
            <a:off x="442256" y="1174968"/>
            <a:ext cx="953994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  <a:latin typeface="Arial Nova" panose="020F0502020204030204" pitchFamily="34" charset="0"/>
              </a:rPr>
              <a:t>La Famiglia Cooperativa Val di Non in cifre</a:t>
            </a:r>
            <a:endParaRPr lang="it-IT" sz="3200" b="1" dirty="0">
              <a:solidFill>
                <a:srgbClr val="5E5352"/>
              </a:solidFill>
              <a:latin typeface="Arial Nova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it-IT" sz="3200" b="1" dirty="0">
              <a:solidFill>
                <a:srgbClr val="5E5352"/>
              </a:solidFill>
              <a:latin typeface="Arial Nova" panose="020F050202020403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9D0A89A-FF1D-65D5-899E-607B14CFF875}"/>
              </a:ext>
            </a:extLst>
          </p:cNvPr>
          <p:cNvSpPr/>
          <p:nvPr/>
        </p:nvSpPr>
        <p:spPr>
          <a:xfrm>
            <a:off x="6261371" y="6341529"/>
            <a:ext cx="5073379" cy="33855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Fonte: </a:t>
            </a:r>
            <a:r>
              <a:rPr lang="en-GB" sz="1200" dirty="0" err="1">
                <a:solidFill>
                  <a:srgbClr val="5E5352"/>
                </a:solidFill>
                <a:latin typeface="Arial Nova" panose="020B0504020202020204" pitchFamily="34" charset="0"/>
              </a:rPr>
              <a:t>Archivio</a:t>
            </a:r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 Famiglia Cooperativa Val di Non</a:t>
            </a:r>
          </a:p>
        </p:txBody>
      </p:sp>
    </p:spTree>
    <p:extLst>
      <p:ext uri="{BB962C8B-B14F-4D97-AF65-F5344CB8AC3E}">
        <p14:creationId xmlns:p14="http://schemas.microsoft.com/office/powerpoint/2010/main" val="2059089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538B3-219E-7649-7F51-A674B7FFD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EE02AB02-6BA0-D9A8-5E0A-D496D4E77BEA}"/>
              </a:ext>
            </a:extLst>
          </p:cNvPr>
          <p:cNvSpPr txBox="1"/>
          <p:nvPr/>
        </p:nvSpPr>
        <p:spPr>
          <a:xfrm>
            <a:off x="630617" y="2872985"/>
            <a:ext cx="8353425" cy="2727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28600">
              <a:lnSpc>
                <a:spcPct val="90000"/>
              </a:lnSpc>
              <a:spcBef>
                <a:spcPts val="1000"/>
              </a:spcBef>
            </a:pP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I tipi di supermercati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accent6">
                    <a:lumMod val="75000"/>
                  </a:schemeClr>
                </a:solidFill>
                <a:latin typeface="Arial Nova" panose="020F0502020204030204" pitchFamily="34" charset="0"/>
              </a:rPr>
              <a:t>17 Margherita </a:t>
            </a: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(negozi presidio, fino a 300 mq)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accent6">
                    <a:lumMod val="75000"/>
                  </a:schemeClr>
                </a:solidFill>
                <a:latin typeface="Arial Nova" panose="020F0502020204030204" pitchFamily="34" charset="0"/>
              </a:rPr>
              <a:t>5 Conad City </a:t>
            </a: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(300-400)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accent6">
                    <a:lumMod val="75000"/>
                  </a:schemeClr>
                </a:solidFill>
                <a:latin typeface="Arial Nova" panose="020F0502020204030204" pitchFamily="34" charset="0"/>
              </a:rPr>
              <a:t>1 Conad </a:t>
            </a: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(oltre 600)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accent6">
                    <a:lumMod val="75000"/>
                  </a:schemeClr>
                </a:solidFill>
                <a:latin typeface="Arial Nova" panose="020F0502020204030204" pitchFamily="34" charset="0"/>
              </a:rPr>
              <a:t>1 Liberti </a:t>
            </a: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(no food 320)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accent6">
                    <a:lumMod val="75000"/>
                  </a:schemeClr>
                </a:solidFill>
                <a:latin typeface="Arial Nova" panose="020F0502020204030204" pitchFamily="34" charset="0"/>
              </a:rPr>
              <a:t>4 Eurospin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59C59A3-1A1E-8FB8-7FCF-A194C97888F6}"/>
              </a:ext>
            </a:extLst>
          </p:cNvPr>
          <p:cNvSpPr txBox="1"/>
          <p:nvPr/>
        </p:nvSpPr>
        <p:spPr>
          <a:xfrm>
            <a:off x="-529294" y="1174968"/>
            <a:ext cx="951699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  <a:latin typeface="Arial Nova" panose="020F0502020204030204" pitchFamily="34" charset="0"/>
              </a:rPr>
              <a:t>La Famiglia Cooperativa Val di Non in cifre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B407F90-22EF-5FFD-A259-CEBA582E89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401" t="61011" r="31209" b="21296"/>
          <a:stretch>
            <a:fillRect/>
          </a:stretch>
        </p:blipFill>
        <p:spPr>
          <a:xfrm>
            <a:off x="2629372" y="5187536"/>
            <a:ext cx="896294" cy="826750"/>
          </a:xfrm>
          <a:prstGeom prst="rect">
            <a:avLst/>
          </a:prstGeom>
        </p:spPr>
      </p:pic>
      <p:pic>
        <p:nvPicPr>
          <p:cNvPr id="7" name="Immagine 6" descr="Immagine che contiene Carattere, Elementi grafici, clipart, design&#10;&#10;Il contenuto generato dall'IA potrebbe non essere corretto.">
            <a:extLst>
              <a:ext uri="{FF2B5EF4-FFF2-40B4-BE49-F238E27FC236}">
                <a16:creationId xmlns:a16="http://schemas.microsoft.com/office/drawing/2014/main" id="{9E6A3673-9F0F-94ED-F6DA-2D9E258CC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266" y="3195873"/>
            <a:ext cx="1737360" cy="59070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EE1E204-5ABE-3563-A27B-8E3B223BDC5D}"/>
              </a:ext>
            </a:extLst>
          </p:cNvPr>
          <p:cNvSpPr txBox="1"/>
          <p:nvPr/>
        </p:nvSpPr>
        <p:spPr>
          <a:xfrm>
            <a:off x="320195" y="1854630"/>
            <a:ext cx="8663847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it-IT" sz="2400" b="1" dirty="0">
                <a:solidFill>
                  <a:schemeClr val="accent6">
                    <a:lumMod val="75000"/>
                  </a:schemeClr>
                </a:solidFill>
                <a:latin typeface="Arial Nova" panose="020F0502020204030204" pitchFamily="34" charset="0"/>
              </a:rPr>
              <a:t>28 supermercati</a:t>
            </a: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, distribuiti in 15 paesi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A53DF01-8842-72D1-FD06-F2FCE8D4E7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077" t="46449" r="49772" b="40909"/>
          <a:stretch>
            <a:fillRect/>
          </a:stretch>
        </p:blipFill>
        <p:spPr>
          <a:xfrm>
            <a:off x="3720975" y="4141515"/>
            <a:ext cx="1393383" cy="59070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9B36F04-8BE6-1F1E-3A74-98FEFB5DFB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836" t="46449" r="35140" b="39309"/>
          <a:stretch>
            <a:fillRect/>
          </a:stretch>
        </p:blipFill>
        <p:spPr>
          <a:xfrm>
            <a:off x="4302015" y="3645966"/>
            <a:ext cx="1296140" cy="66546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F908029-8257-6EB1-ED80-9CB0A72252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448" t="64463" r="42528" b="25369"/>
          <a:stretch>
            <a:fillRect/>
          </a:stretch>
        </p:blipFill>
        <p:spPr>
          <a:xfrm>
            <a:off x="4060117" y="4752602"/>
            <a:ext cx="1296140" cy="47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204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D2204-BDCA-90DA-CD41-550294295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BEBA4CF0-6A17-40AB-3F8D-BB231ECB6902}"/>
              </a:ext>
            </a:extLst>
          </p:cNvPr>
          <p:cNvGraphicFramePr/>
          <p:nvPr/>
        </p:nvGraphicFramePr>
        <p:xfrm>
          <a:off x="815247" y="1795749"/>
          <a:ext cx="8537159" cy="4391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9603EBD4-DA3A-DFFC-09A7-C33F15DC799F}"/>
              </a:ext>
            </a:extLst>
          </p:cNvPr>
          <p:cNvSpPr txBox="1"/>
          <p:nvPr/>
        </p:nvSpPr>
        <p:spPr>
          <a:xfrm>
            <a:off x="442257" y="1174968"/>
            <a:ext cx="951136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it-IT" sz="2400" b="1" dirty="0">
                <a:solidFill>
                  <a:schemeClr val="accent6">
                    <a:lumMod val="75000"/>
                  </a:schemeClr>
                </a:solidFill>
                <a:latin typeface="Arial Nova" panose="020F0502020204030204" pitchFamily="34" charset="0"/>
              </a:rPr>
              <a:t>La Famiglia Cooperativa Val di Non crescita dei punti vendita</a:t>
            </a:r>
            <a:endParaRPr lang="it-IT" sz="2400" b="1" dirty="0">
              <a:solidFill>
                <a:srgbClr val="5E5352"/>
              </a:solidFill>
              <a:latin typeface="Arial Nova" panose="020F050202020403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717473E-D33E-45CC-F316-AB6AD0E1E5A1}"/>
              </a:ext>
            </a:extLst>
          </p:cNvPr>
          <p:cNvSpPr/>
          <p:nvPr/>
        </p:nvSpPr>
        <p:spPr>
          <a:xfrm>
            <a:off x="6261371" y="6341529"/>
            <a:ext cx="5073379" cy="33855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Fonte: </a:t>
            </a:r>
            <a:r>
              <a:rPr lang="en-GB" sz="1200" dirty="0" err="1">
                <a:solidFill>
                  <a:srgbClr val="5E5352"/>
                </a:solidFill>
                <a:latin typeface="Arial Nova" panose="020B0504020202020204" pitchFamily="34" charset="0"/>
              </a:rPr>
              <a:t>Archivio</a:t>
            </a:r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 Famiglia Cooperativa Val di Non</a:t>
            </a:r>
          </a:p>
        </p:txBody>
      </p:sp>
    </p:spTree>
    <p:extLst>
      <p:ext uri="{BB962C8B-B14F-4D97-AF65-F5344CB8AC3E}">
        <p14:creationId xmlns:p14="http://schemas.microsoft.com/office/powerpoint/2010/main" val="3444144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5A4EC51-78D0-8D0A-BBB0-AB92E8986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622" y="1998133"/>
            <a:ext cx="6897511" cy="4178830"/>
          </a:xfrm>
        </p:spPr>
        <p:txBody>
          <a:bodyPr/>
          <a:lstStyle/>
          <a:p>
            <a:pPr marL="0" indent="0">
              <a:buNone/>
            </a:pP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Nel 1895 </a:t>
            </a: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l’ingegnere </a:t>
            </a: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Emanuele </a:t>
            </a:r>
            <a:r>
              <a:rPr lang="it-IT" sz="2400" b="1" dirty="0" err="1">
                <a:solidFill>
                  <a:srgbClr val="5E5352"/>
                </a:solidFill>
                <a:latin typeface="Arial Nova" panose="020F0502020204030204" pitchFamily="34" charset="0"/>
              </a:rPr>
              <a:t>Lanzerotti</a:t>
            </a: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, fondò a Romeno la </a:t>
            </a: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prima Famiglia Cooperativa </a:t>
            </a: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alla quale, a distanza di pochi mesi, seguirono Brez e Castelfondo.</a:t>
            </a:r>
          </a:p>
          <a:p>
            <a:pPr marL="0" indent="0">
              <a:buNone/>
            </a:pP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Nel 1897 </a:t>
            </a: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costituì sempre a Romeno la </a:t>
            </a: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Cassa Rurale</a:t>
            </a: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 e </a:t>
            </a: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nel 1899 </a:t>
            </a: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fondò il </a:t>
            </a: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Sindacato Agricolo Industriale Trentino (SAIT) </a:t>
            </a: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per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it-IT" sz="2400" i="1" dirty="0">
                <a:solidFill>
                  <a:srgbClr val="C00000"/>
                </a:solidFill>
                <a:latin typeface="Arial Nova" panose="020F0502020204030204" pitchFamily="34" charset="0"/>
              </a:rPr>
              <a:t>«organizzare l’acquisto in comune di merci e macchine da parte delle Famiglie Cooperative»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sz="1600" i="1" dirty="0" err="1">
                <a:solidFill>
                  <a:srgbClr val="5E5352"/>
                </a:solidFill>
                <a:latin typeface="Arial Nova" panose="020F0502020204030204" pitchFamily="34" charset="0"/>
              </a:rPr>
              <a:t>Fonte:https</a:t>
            </a:r>
            <a:r>
              <a:rPr lang="it-IT" sz="1600" i="1" dirty="0">
                <a:solidFill>
                  <a:srgbClr val="5E5352"/>
                </a:solidFill>
                <a:latin typeface="Arial Nova" panose="020F0502020204030204" pitchFamily="34" charset="0"/>
              </a:rPr>
              <a:t>://www.cooperazionetrentina.it/it/news/sait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23701C1-8A71-3DD7-8617-CA8F9F92C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249" y="2263039"/>
            <a:ext cx="2732557" cy="2986294"/>
          </a:xfrm>
          <a:prstGeom prst="rect">
            <a:avLst/>
          </a:prstGeom>
        </p:spPr>
      </p:pic>
      <p:sp>
        <p:nvSpPr>
          <p:cNvPr id="4" name="Titolo 5">
            <a:extLst>
              <a:ext uri="{FF2B5EF4-FFF2-40B4-BE49-F238E27FC236}">
                <a16:creationId xmlns:a16="http://schemas.microsoft.com/office/drawing/2014/main" id="{29FA4969-358E-091F-A14A-0AEAE96F9F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9773" y="1219201"/>
            <a:ext cx="79782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5E5352"/>
                </a:solidFill>
                <a:latin typeface="Arial Nova" panose="020F0502020204030204" pitchFamily="34" charset="0"/>
                <a:ea typeface="+mn-ea"/>
                <a:cs typeface="+mn-cs"/>
              </a:rPr>
              <a:t>La Cooperazione in Val di Non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1013B486-89DD-D36A-7F7E-B85DCED55FAF}"/>
              </a:ext>
            </a:extLst>
          </p:cNvPr>
          <p:cNvSpPr/>
          <p:nvPr/>
        </p:nvSpPr>
        <p:spPr>
          <a:xfrm>
            <a:off x="7670249" y="5495925"/>
            <a:ext cx="2732557" cy="142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Ing. Emanuele </a:t>
            </a:r>
            <a:r>
              <a:rPr lang="en-GB" sz="1200" dirty="0" err="1">
                <a:solidFill>
                  <a:srgbClr val="5E5352"/>
                </a:solidFill>
                <a:latin typeface="Arial Nova" panose="020B0504020202020204" pitchFamily="34" charset="0"/>
              </a:rPr>
              <a:t>Lanzerotti</a:t>
            </a:r>
            <a:endParaRPr lang="en-GB" sz="1200" dirty="0">
              <a:solidFill>
                <a:srgbClr val="5E5352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292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6AE39C-F345-D7C1-C21A-89F07AAA5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810" y="1046602"/>
            <a:ext cx="10276989" cy="644086"/>
          </a:xfrm>
        </p:spPr>
        <p:txBody>
          <a:bodyPr/>
          <a:lstStyle/>
          <a:p>
            <a:r>
              <a:rPr lang="en-GB" sz="3200" b="1" dirty="0">
                <a:solidFill>
                  <a:srgbClr val="5E5352"/>
                </a:solidFill>
                <a:latin typeface="Arial Nova" panose="020F0502020204030204" pitchFamily="34" charset="0"/>
                <a:ea typeface="+mn-ea"/>
                <a:cs typeface="+mn-cs"/>
              </a:rPr>
              <a:t>La rete </a:t>
            </a:r>
            <a:r>
              <a:rPr lang="en-GB" sz="3200" b="1" dirty="0" err="1">
                <a:solidFill>
                  <a:srgbClr val="5E5352"/>
                </a:solidFill>
                <a:latin typeface="Arial Nova" panose="020F0502020204030204" pitchFamily="34" charset="0"/>
                <a:ea typeface="+mn-ea"/>
                <a:cs typeface="+mn-cs"/>
              </a:rPr>
              <a:t>territoriale</a:t>
            </a:r>
            <a:endParaRPr lang="en-GB" sz="3200" b="1" dirty="0">
              <a:solidFill>
                <a:srgbClr val="5E5352"/>
              </a:solidFill>
              <a:latin typeface="Arial Nova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C76682B-E995-4BFD-1C83-F8897B35F8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247" t="8615" r="24709" b="12521"/>
          <a:stretch/>
        </p:blipFill>
        <p:spPr>
          <a:xfrm>
            <a:off x="1076811" y="2459561"/>
            <a:ext cx="2514688" cy="3199266"/>
          </a:xfrm>
          <a:prstGeom prst="rect">
            <a:avLst/>
          </a:prstGeom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9DD5EA1-AAA9-99D4-C171-A7A02FDBB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9223" t="39461" r="6213" b="7420"/>
          <a:stretch>
            <a:fillRect/>
          </a:stretch>
        </p:blipFill>
        <p:spPr>
          <a:xfrm>
            <a:off x="3638168" y="2577946"/>
            <a:ext cx="7319024" cy="282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6100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CF0F2-81EC-CD11-2A0C-A2C8F107C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78C935DF-6BA0-752C-74CE-4A38D36BF7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768932"/>
              </p:ext>
            </p:extLst>
          </p:nvPr>
        </p:nvGraphicFramePr>
        <p:xfrm>
          <a:off x="1443210" y="1773715"/>
          <a:ext cx="7828806" cy="4227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11521F33-3DFE-366D-86DF-856C2491D9F7}"/>
              </a:ext>
            </a:extLst>
          </p:cNvPr>
          <p:cNvSpPr txBox="1"/>
          <p:nvPr/>
        </p:nvSpPr>
        <p:spPr>
          <a:xfrm>
            <a:off x="251756" y="1174968"/>
            <a:ext cx="951699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  <a:latin typeface="Arial Nova" panose="020F0502020204030204" pitchFamily="34" charset="0"/>
              </a:rPr>
              <a:t>La Famiglia Cooperativa Val di Non in cifre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47E4633-FD1A-2A4D-9F31-44E5862380A0}"/>
              </a:ext>
            </a:extLst>
          </p:cNvPr>
          <p:cNvSpPr/>
          <p:nvPr/>
        </p:nvSpPr>
        <p:spPr>
          <a:xfrm>
            <a:off x="6261371" y="6341529"/>
            <a:ext cx="5073379" cy="33855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Fonte: </a:t>
            </a:r>
            <a:r>
              <a:rPr lang="en-GB" sz="1200" dirty="0" err="1">
                <a:solidFill>
                  <a:srgbClr val="5E5352"/>
                </a:solidFill>
                <a:latin typeface="Arial Nova" panose="020B0504020202020204" pitchFamily="34" charset="0"/>
              </a:rPr>
              <a:t>Archivio</a:t>
            </a:r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 Famiglia Cooperativa Val di Non</a:t>
            </a:r>
          </a:p>
        </p:txBody>
      </p:sp>
    </p:spTree>
    <p:extLst>
      <p:ext uri="{BB962C8B-B14F-4D97-AF65-F5344CB8AC3E}">
        <p14:creationId xmlns:p14="http://schemas.microsoft.com/office/powerpoint/2010/main" val="1278707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422D2-2C81-3EE3-A45B-540EC2023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CB569CC0-92DD-F083-9838-C24C052D25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4136044"/>
              </p:ext>
            </p:extLst>
          </p:nvPr>
        </p:nvGraphicFramePr>
        <p:xfrm>
          <a:off x="749147" y="1410158"/>
          <a:ext cx="8813952" cy="4313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02F8ABE5-216F-59F4-5F6C-FA43514A980A}"/>
              </a:ext>
            </a:extLst>
          </p:cNvPr>
          <p:cNvSpPr txBox="1"/>
          <p:nvPr/>
        </p:nvSpPr>
        <p:spPr>
          <a:xfrm>
            <a:off x="156506" y="943611"/>
            <a:ext cx="9516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6">
                    <a:lumMod val="75000"/>
                  </a:schemeClr>
                </a:solidFill>
                <a:latin typeface="Arial Nova" panose="020F0502020204030204" pitchFamily="34" charset="0"/>
              </a:rPr>
              <a:t>La Famiglia Cooperativa Val di Non in cifre</a:t>
            </a:r>
          </a:p>
          <a:p>
            <a:endParaRPr lang="it-IT" sz="3200" b="1" dirty="0">
              <a:solidFill>
                <a:srgbClr val="5E5352"/>
              </a:solidFill>
              <a:latin typeface="Arial Nova" panose="020F050202020403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02CE6A3-5F61-34B5-84D3-5F0B2F4B2382}"/>
              </a:ext>
            </a:extLst>
          </p:cNvPr>
          <p:cNvSpPr/>
          <p:nvPr/>
        </p:nvSpPr>
        <p:spPr>
          <a:xfrm>
            <a:off x="6261371" y="6341529"/>
            <a:ext cx="5073379" cy="33855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Fonte: </a:t>
            </a:r>
            <a:r>
              <a:rPr lang="en-GB" sz="1200" dirty="0" err="1">
                <a:solidFill>
                  <a:srgbClr val="5E5352"/>
                </a:solidFill>
                <a:latin typeface="Arial Nova" panose="020B0504020202020204" pitchFamily="34" charset="0"/>
              </a:rPr>
              <a:t>Archivio</a:t>
            </a:r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 Famiglia Cooperativa Val di Non</a:t>
            </a:r>
          </a:p>
        </p:txBody>
      </p:sp>
    </p:spTree>
    <p:extLst>
      <p:ext uri="{BB962C8B-B14F-4D97-AF65-F5344CB8AC3E}">
        <p14:creationId xmlns:p14="http://schemas.microsoft.com/office/powerpoint/2010/main" val="30479721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09706-76A5-2C3D-0730-6A296CFB3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91EE9D12-1E9A-C129-36B6-EAC26B44B2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1731404"/>
              </p:ext>
            </p:extLst>
          </p:nvPr>
        </p:nvGraphicFramePr>
        <p:xfrm>
          <a:off x="1771649" y="1425421"/>
          <a:ext cx="7524683" cy="5089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ttangolo 3">
            <a:extLst>
              <a:ext uri="{FF2B5EF4-FFF2-40B4-BE49-F238E27FC236}">
                <a16:creationId xmlns:a16="http://schemas.microsoft.com/office/drawing/2014/main" id="{64C8AAA8-45A0-D395-181D-C0A24EC589B5}"/>
              </a:ext>
            </a:extLst>
          </p:cNvPr>
          <p:cNvSpPr/>
          <p:nvPr/>
        </p:nvSpPr>
        <p:spPr>
          <a:xfrm>
            <a:off x="1832246" y="6446304"/>
            <a:ext cx="5073379" cy="33855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Fonte: </a:t>
            </a:r>
            <a:r>
              <a:rPr lang="en-GB" sz="1200" dirty="0" err="1">
                <a:solidFill>
                  <a:srgbClr val="5E5352"/>
                </a:solidFill>
                <a:latin typeface="Arial Nova" panose="020B0504020202020204" pitchFamily="34" charset="0"/>
              </a:rPr>
              <a:t>Archivio</a:t>
            </a:r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 Famiglia Cooperativa Val di Non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CB84A67-A9BA-8DAA-6BB7-B7D77996FEA6}"/>
              </a:ext>
            </a:extLst>
          </p:cNvPr>
          <p:cNvSpPr txBox="1"/>
          <p:nvPr/>
        </p:nvSpPr>
        <p:spPr>
          <a:xfrm>
            <a:off x="133349" y="1010722"/>
            <a:ext cx="90773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accent6">
                    <a:lumMod val="75000"/>
                  </a:schemeClr>
                </a:solidFill>
                <a:latin typeface="Arial Nova" panose="020F0502020204030204" pitchFamily="34" charset="0"/>
              </a:rPr>
              <a:t>La Famiglia Cooperativa Val di Non in cifre</a:t>
            </a:r>
          </a:p>
        </p:txBody>
      </p:sp>
    </p:spTree>
    <p:extLst>
      <p:ext uri="{BB962C8B-B14F-4D97-AF65-F5344CB8AC3E}">
        <p14:creationId xmlns:p14="http://schemas.microsoft.com/office/powerpoint/2010/main" val="787425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826E8-2A92-4D75-D1E4-B89740A63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0913917-D56F-5805-47DE-FFD3F6359257}"/>
              </a:ext>
            </a:extLst>
          </p:cNvPr>
          <p:cNvSpPr txBox="1"/>
          <p:nvPr/>
        </p:nvSpPr>
        <p:spPr>
          <a:xfrm>
            <a:off x="492446" y="2545904"/>
            <a:ext cx="7106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rgbClr val="5E5352"/>
                </a:solidFill>
                <a:latin typeface="Montserrat ExtraBold" panose="00000900000000000000" pitchFamily="2" charset="0"/>
              </a:rPr>
              <a:t>Lo sguardo al futuro</a:t>
            </a:r>
          </a:p>
        </p:txBody>
      </p:sp>
    </p:spTree>
    <p:extLst>
      <p:ext uri="{BB962C8B-B14F-4D97-AF65-F5344CB8AC3E}">
        <p14:creationId xmlns:p14="http://schemas.microsoft.com/office/powerpoint/2010/main" val="6717357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54230-526C-6F8E-4A0A-2AAEA96BD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36375C-6BD8-5290-F366-E53F8D823834}"/>
              </a:ext>
            </a:extLst>
          </p:cNvPr>
          <p:cNvSpPr txBox="1"/>
          <p:nvPr/>
        </p:nvSpPr>
        <p:spPr>
          <a:xfrm>
            <a:off x="242207" y="2244678"/>
            <a:ext cx="11464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6">
                    <a:lumMod val="75000"/>
                  </a:schemeClr>
                </a:solidFill>
                <a:latin typeface="Arial Nova" panose="020F0502020204030204" pitchFamily="34" charset="0"/>
              </a:rPr>
              <a:t>130</a:t>
            </a:r>
            <a:r>
              <a:rPr lang="it-IT" sz="3200" dirty="0">
                <a:solidFill>
                  <a:srgbClr val="5E5352"/>
                </a:solidFill>
                <a:latin typeface="Montserrat ExtraBold" panose="00000900000000000000" pitchFamily="2" charset="0"/>
              </a:rPr>
              <a:t> </a:t>
            </a: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  <a:latin typeface="Arial Nova" panose="020F0502020204030204" pitchFamily="34" charset="0"/>
              </a:rPr>
              <a:t>anni insieme… per continuare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58DD4A3-345B-9E00-3EB4-60B45217F7CF}"/>
              </a:ext>
            </a:extLst>
          </p:cNvPr>
          <p:cNvSpPr txBox="1"/>
          <p:nvPr/>
        </p:nvSpPr>
        <p:spPr>
          <a:xfrm>
            <a:off x="242207" y="3034357"/>
            <a:ext cx="5853793" cy="1550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lnSpc>
                <a:spcPct val="90000"/>
              </a:lnSpc>
              <a:spcBef>
                <a:spcPts val="1000"/>
              </a:spcBef>
            </a:pPr>
            <a:r>
              <a:rPr lang="it-IT" sz="2400" b="1" dirty="0">
                <a:solidFill>
                  <a:schemeClr val="accent6">
                    <a:lumMod val="75000"/>
                  </a:schemeClr>
                </a:solidFill>
                <a:latin typeface="Arial Nova" panose="020F0502020204030204" pitchFamily="34" charset="0"/>
              </a:rPr>
              <a:t>Innovazione tecnologica e riallestimento dei punti vendita</a:t>
            </a: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 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</a:pP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…a partire dal punto vendita di Castelfondo dove tutto è cominciato!</a:t>
            </a:r>
          </a:p>
        </p:txBody>
      </p:sp>
      <p:pic>
        <p:nvPicPr>
          <p:cNvPr id="5" name="Picture 2" descr="Punti Vendita – Coop Val di Non">
            <a:extLst>
              <a:ext uri="{FF2B5EF4-FFF2-40B4-BE49-F238E27FC236}">
                <a16:creationId xmlns:a16="http://schemas.microsoft.com/office/drawing/2014/main" id="{693FE432-2AA8-C421-E01A-E3FDCD338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553" y="2971150"/>
            <a:ext cx="3437542" cy="288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4A8226E9-C600-C33F-9E08-E36B49620CEA}"/>
              </a:ext>
            </a:extLst>
          </p:cNvPr>
          <p:cNvSpPr/>
          <p:nvPr/>
        </p:nvSpPr>
        <p:spPr>
          <a:xfrm>
            <a:off x="6275553" y="6136395"/>
            <a:ext cx="4554028" cy="34152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5E5352"/>
                </a:solidFill>
              </a:rPr>
              <a:t>Famiglia Cooperativa Castelfondo 2021</a:t>
            </a:r>
          </a:p>
        </p:txBody>
      </p:sp>
    </p:spTree>
    <p:extLst>
      <p:ext uri="{BB962C8B-B14F-4D97-AF65-F5344CB8AC3E}">
        <p14:creationId xmlns:p14="http://schemas.microsoft.com/office/powerpoint/2010/main" val="12472594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61A70-2303-90B5-27B8-03664E421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43B1EEB-2DDB-D7DB-B8E8-67643FA5F091}"/>
              </a:ext>
            </a:extLst>
          </p:cNvPr>
          <p:cNvSpPr txBox="1"/>
          <p:nvPr/>
        </p:nvSpPr>
        <p:spPr>
          <a:xfrm>
            <a:off x="288410" y="1189822"/>
            <a:ext cx="109157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lnSpc>
                <a:spcPct val="90000"/>
              </a:lnSpc>
              <a:spcBef>
                <a:spcPts val="1000"/>
              </a:spcBef>
            </a:pP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  <a:latin typeface="Arial Nova" panose="020F0502020204030204" pitchFamily="34" charset="0"/>
              </a:rPr>
              <a:t>Riallestimento di altri punti vendita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4A7F695-A09A-0056-CFB5-DC5D01373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62" y="2492736"/>
            <a:ext cx="3035686" cy="227676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8D557A7-22F6-F796-A23D-8472C973A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4"/>
          <a:stretch>
            <a:fillRect/>
          </a:stretch>
        </p:blipFill>
        <p:spPr>
          <a:xfrm>
            <a:off x="3658603" y="2491939"/>
            <a:ext cx="3667090" cy="227676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6A18C01-CA96-4205-99EA-6B6855B7F2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174" y="2456885"/>
            <a:ext cx="3035685" cy="227676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88D70E5-E3E5-5D99-13B2-6EF1A1101CDE}"/>
              </a:ext>
            </a:extLst>
          </p:cNvPr>
          <p:cNvSpPr txBox="1"/>
          <p:nvPr/>
        </p:nvSpPr>
        <p:spPr>
          <a:xfrm>
            <a:off x="310322" y="4887317"/>
            <a:ext cx="3035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b="1" i="0" dirty="0">
                <a:solidFill>
                  <a:srgbClr val="5E5352"/>
                </a:solidFill>
                <a:effectLst/>
                <a:latin typeface="Montserrat" panose="00000500000000000000" pitchFamily="2" charset="0"/>
              </a:rPr>
              <a:t>Famiglia Cooperativa di Cloz 2023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73B07B1-B035-1825-42D3-E389F7763089}"/>
              </a:ext>
            </a:extLst>
          </p:cNvPr>
          <p:cNvSpPr txBox="1"/>
          <p:nvPr/>
        </p:nvSpPr>
        <p:spPr>
          <a:xfrm>
            <a:off x="3685499" y="4887317"/>
            <a:ext cx="3667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b="1" dirty="0">
                <a:solidFill>
                  <a:srgbClr val="5E5352"/>
                </a:solidFill>
                <a:latin typeface="Montserrat" panose="00000500000000000000" pitchFamily="2" charset="0"/>
              </a:rPr>
              <a:t>Famiglia Cooperativa di </a:t>
            </a:r>
            <a:r>
              <a:rPr lang="it-IT" sz="1600" b="1" i="0" dirty="0">
                <a:solidFill>
                  <a:srgbClr val="5E5352"/>
                </a:solidFill>
                <a:effectLst/>
                <a:latin typeface="Montserrat" panose="00000500000000000000" pitchFamily="2" charset="0"/>
              </a:rPr>
              <a:t>Cles 2024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863AEB5-3448-C98E-DF46-7A381D0E7F0C}"/>
              </a:ext>
            </a:extLst>
          </p:cNvPr>
          <p:cNvSpPr txBox="1"/>
          <p:nvPr/>
        </p:nvSpPr>
        <p:spPr>
          <a:xfrm>
            <a:off x="7381266" y="4887317"/>
            <a:ext cx="3054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b="1" dirty="0">
                <a:solidFill>
                  <a:srgbClr val="5E5352"/>
                </a:solidFill>
                <a:latin typeface="Montserrat" panose="00000500000000000000" pitchFamily="2" charset="0"/>
              </a:rPr>
              <a:t>Famiglia Cooperativa di </a:t>
            </a:r>
            <a:r>
              <a:rPr lang="it-IT" sz="1600" b="1" dirty="0" err="1">
                <a:solidFill>
                  <a:srgbClr val="5E5352"/>
                </a:solidFill>
                <a:latin typeface="Montserrat" panose="00000500000000000000" pitchFamily="2" charset="0"/>
              </a:rPr>
              <a:t>Livo</a:t>
            </a:r>
            <a:r>
              <a:rPr lang="it-IT" sz="1600" b="1" dirty="0">
                <a:solidFill>
                  <a:srgbClr val="5E5352"/>
                </a:solidFill>
                <a:latin typeface="Montserrat" panose="00000500000000000000" pitchFamily="2" charset="0"/>
              </a:rPr>
              <a:t> 2025</a:t>
            </a:r>
            <a:endParaRPr lang="it-IT" sz="1600" b="1" i="0" dirty="0">
              <a:solidFill>
                <a:srgbClr val="5E5352"/>
              </a:solidFill>
              <a:effectLst/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4778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E3BF8-C5E7-1769-14AF-7CEEE8C6C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0E2036-30C4-3EBC-0CE6-5427B0CBF5BD}"/>
              </a:ext>
            </a:extLst>
          </p:cNvPr>
          <p:cNvSpPr txBox="1">
            <a:spLocks/>
          </p:cNvSpPr>
          <p:nvPr/>
        </p:nvSpPr>
        <p:spPr>
          <a:xfrm>
            <a:off x="167640" y="192578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A97ED65-E318-CD6A-21AF-C6FA1C7AF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529" y="2847673"/>
            <a:ext cx="2260322" cy="172468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AAF9003-9F04-5DA6-FE8D-1A069F10C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905" y="5230368"/>
            <a:ext cx="2308659" cy="125563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15A7493-8303-1415-FF9F-315AB95B0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891" y="4164220"/>
            <a:ext cx="2446950" cy="160858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623B836-67D5-0AB6-6252-F70D4CF5FF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897" y="4192029"/>
            <a:ext cx="1514603" cy="1759148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371F2711-484C-68D8-ECDA-A599FE379039}"/>
              </a:ext>
            </a:extLst>
          </p:cNvPr>
          <p:cNvSpPr/>
          <p:nvPr/>
        </p:nvSpPr>
        <p:spPr>
          <a:xfrm>
            <a:off x="295274" y="3771900"/>
            <a:ext cx="1781175" cy="25553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b="1" dirty="0" err="1">
                <a:solidFill>
                  <a:srgbClr val="5E5352"/>
                </a:solidFill>
              </a:rPr>
              <a:t>Codice</a:t>
            </a:r>
            <a:r>
              <a:rPr lang="en-GB" sz="1200" b="1" dirty="0">
                <a:solidFill>
                  <a:srgbClr val="5E5352"/>
                </a:solidFill>
              </a:rPr>
              <a:t> a barre e </a:t>
            </a:r>
            <a:r>
              <a:rPr lang="en-GB" sz="1200" b="1" dirty="0" err="1">
                <a:solidFill>
                  <a:srgbClr val="5E5352"/>
                </a:solidFill>
              </a:rPr>
              <a:t>lettore</a:t>
            </a:r>
            <a:endParaRPr lang="en-GB" b="1" dirty="0">
              <a:solidFill>
                <a:srgbClr val="5E5352"/>
              </a:solidFill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EA8DB5CC-1C75-3677-5FB2-E64A1A876E30}"/>
              </a:ext>
            </a:extLst>
          </p:cNvPr>
          <p:cNvSpPr/>
          <p:nvPr/>
        </p:nvSpPr>
        <p:spPr>
          <a:xfrm>
            <a:off x="6657974" y="2533650"/>
            <a:ext cx="1781175" cy="25553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b="1" dirty="0" err="1">
                <a:solidFill>
                  <a:srgbClr val="5E5352"/>
                </a:solidFill>
              </a:rPr>
              <a:t>Pagamento</a:t>
            </a:r>
            <a:r>
              <a:rPr lang="en-GB" sz="1200" b="1" dirty="0">
                <a:solidFill>
                  <a:srgbClr val="5E5352"/>
                </a:solidFill>
              </a:rPr>
              <a:t> con carte</a:t>
            </a:r>
            <a:endParaRPr lang="en-GB" b="1" dirty="0">
              <a:solidFill>
                <a:srgbClr val="5E5352"/>
              </a:solidFill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58E7E07D-B9CD-5CBF-E20B-69920EA5B60D}"/>
              </a:ext>
            </a:extLst>
          </p:cNvPr>
          <p:cNvSpPr/>
          <p:nvPr/>
        </p:nvSpPr>
        <p:spPr>
          <a:xfrm>
            <a:off x="6522719" y="4888611"/>
            <a:ext cx="1781175" cy="25553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b="1" dirty="0" err="1">
                <a:solidFill>
                  <a:srgbClr val="5E5352"/>
                </a:solidFill>
              </a:rPr>
              <a:t>Gestione</a:t>
            </a:r>
            <a:r>
              <a:rPr lang="en-GB" sz="1200" b="1" dirty="0">
                <a:solidFill>
                  <a:srgbClr val="5E5352"/>
                </a:solidFill>
              </a:rPr>
              <a:t> </a:t>
            </a:r>
            <a:r>
              <a:rPr lang="en-GB" sz="1200" b="1" dirty="0" err="1">
                <a:solidFill>
                  <a:srgbClr val="5E5352"/>
                </a:solidFill>
              </a:rPr>
              <a:t>della</a:t>
            </a:r>
            <a:r>
              <a:rPr lang="en-GB" sz="1200" b="1" dirty="0">
                <a:solidFill>
                  <a:srgbClr val="5E5352"/>
                </a:solidFill>
              </a:rPr>
              <a:t> </a:t>
            </a:r>
            <a:r>
              <a:rPr lang="en-GB" sz="1200" b="1" dirty="0" err="1">
                <a:solidFill>
                  <a:srgbClr val="5E5352"/>
                </a:solidFill>
              </a:rPr>
              <a:t>logistica</a:t>
            </a:r>
            <a:endParaRPr lang="en-GB" b="1" dirty="0">
              <a:solidFill>
                <a:srgbClr val="5E5352"/>
              </a:solidFill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9759583B-A37E-7A47-5B71-D6148EEFAB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312" y="4311798"/>
            <a:ext cx="1115568" cy="1553151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50AC31D-10B7-7959-6F12-F9E9A5D7757C}"/>
              </a:ext>
            </a:extLst>
          </p:cNvPr>
          <p:cNvSpPr txBox="1"/>
          <p:nvPr/>
        </p:nvSpPr>
        <p:spPr>
          <a:xfrm>
            <a:off x="288410" y="1464142"/>
            <a:ext cx="109157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lnSpc>
                <a:spcPct val="90000"/>
              </a:lnSpc>
              <a:spcBef>
                <a:spcPts val="1000"/>
              </a:spcBef>
            </a:pP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  <a:latin typeface="Arial Nova" panose="020F0502020204030204" pitchFamily="34" charset="0"/>
              </a:rPr>
              <a:t>Tecnologia nei punti vendita e nei magazzini</a:t>
            </a:r>
          </a:p>
        </p:txBody>
      </p:sp>
    </p:spTree>
    <p:extLst>
      <p:ext uri="{BB962C8B-B14F-4D97-AF65-F5344CB8AC3E}">
        <p14:creationId xmlns:p14="http://schemas.microsoft.com/office/powerpoint/2010/main" val="6157040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D1EDA-B39B-0A8D-CF51-B07E4B754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ABF79E-E0E7-234A-7080-CF44BFDD63B1}"/>
              </a:ext>
            </a:extLst>
          </p:cNvPr>
          <p:cNvSpPr txBox="1">
            <a:spLocks/>
          </p:cNvSpPr>
          <p:nvPr/>
        </p:nvSpPr>
        <p:spPr>
          <a:xfrm>
            <a:off x="167640" y="192578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184BC89-2F9C-D3BF-11FD-255D216F580F}"/>
              </a:ext>
            </a:extLst>
          </p:cNvPr>
          <p:cNvSpPr txBox="1"/>
          <p:nvPr/>
        </p:nvSpPr>
        <p:spPr>
          <a:xfrm>
            <a:off x="288410" y="1464142"/>
            <a:ext cx="109157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lnSpc>
                <a:spcPct val="90000"/>
              </a:lnSpc>
              <a:spcBef>
                <a:spcPts val="1000"/>
              </a:spcBef>
            </a:pP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  <a:latin typeface="Arial Nova" panose="020F0502020204030204" pitchFamily="34" charset="0"/>
              </a:rPr>
              <a:t>Tecnologia nei punti vendita e negli uffici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58F46DE-A5EA-ED6E-0E3C-973AD237BA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19" r="38325" b="40656"/>
          <a:stretch>
            <a:fillRect/>
          </a:stretch>
        </p:blipFill>
        <p:spPr>
          <a:xfrm>
            <a:off x="3765191" y="2129249"/>
            <a:ext cx="4198431" cy="206953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69EF9D0-E01E-E9B2-0EA0-EC0E42664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10" y="2129249"/>
            <a:ext cx="3276045" cy="436806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787444E-723D-51C7-319C-588CE4BD16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6747"/>
          <a:stretch>
            <a:fillRect/>
          </a:stretch>
        </p:blipFill>
        <p:spPr>
          <a:xfrm>
            <a:off x="6815024" y="3850036"/>
            <a:ext cx="3776035" cy="279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378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7687F-3349-EF3D-86EE-C688C96F6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441F39B-2B0A-0B02-0C78-7C98012A5389}"/>
              </a:ext>
            </a:extLst>
          </p:cNvPr>
          <p:cNvSpPr txBox="1"/>
          <p:nvPr/>
        </p:nvSpPr>
        <p:spPr>
          <a:xfrm>
            <a:off x="391396" y="1537133"/>
            <a:ext cx="1036347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lnSpc>
                <a:spcPct val="90000"/>
              </a:lnSpc>
              <a:spcBef>
                <a:spcPts val="1000"/>
              </a:spcBef>
            </a:pPr>
            <a:r>
              <a:rPr lang="it-IT" sz="2400" b="1" i="1" dirty="0">
                <a:solidFill>
                  <a:srgbClr val="5E5352"/>
                </a:solidFill>
                <a:latin typeface="Arial Nova" panose="020F0502020204030204" pitchFamily="34" charset="0"/>
              </a:rPr>
              <a:t>A nome del Consiglio di Amministrazione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D1B65FD-F706-96F9-8A48-DBCDA2E55CF9}"/>
              </a:ext>
            </a:extLst>
          </p:cNvPr>
          <p:cNvSpPr txBox="1"/>
          <p:nvPr/>
        </p:nvSpPr>
        <p:spPr>
          <a:xfrm>
            <a:off x="486646" y="2732666"/>
            <a:ext cx="84394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Vogliamo ringraziare per aver creduto ogni giorno nei valori della cooperazione i presidenti e gli amministratori, i collegi sindacali che si sono succeduti, protagonisti di questa storia  insieme ai soci, ai clienti, ai dipendenti e collaboratori, a tutti i nostri partner istituzionali e commerciali</a:t>
            </a:r>
          </a:p>
          <a:p>
            <a:pPr algn="just"/>
            <a:endParaRPr lang="it-IT" sz="2400" dirty="0">
              <a:solidFill>
                <a:srgbClr val="5E5352"/>
              </a:solidFill>
              <a:highlight>
                <a:srgbClr val="FFFF00"/>
              </a:highlight>
              <a:latin typeface="Arial Nova" panose="020F0502020204030204" pitchFamily="34" charset="0"/>
            </a:endParaRPr>
          </a:p>
          <a:p>
            <a:pPr algn="just"/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Un ringraziamento speciale va al Direttore Maurizio Ianes che da 34 anni dirige insieme al suo staff la Famiglia Cooperativa Val di Non</a:t>
            </a:r>
          </a:p>
          <a:p>
            <a:pPr algn="just"/>
            <a:endParaRPr lang="it-IT" sz="2400" b="1" dirty="0">
              <a:solidFill>
                <a:srgbClr val="5E5352"/>
              </a:solidFill>
              <a:latin typeface="Arial Nova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799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A04F3-54EA-8F0D-CF92-4C6551123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05CCD153-DD06-7FE4-55B3-7C4D53510D8A}"/>
              </a:ext>
            </a:extLst>
          </p:cNvPr>
          <p:cNvSpPr txBox="1">
            <a:spLocks/>
          </p:cNvSpPr>
          <p:nvPr/>
        </p:nvSpPr>
        <p:spPr>
          <a:xfrm>
            <a:off x="418641" y="2588046"/>
            <a:ext cx="10499730" cy="3245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err="1">
                <a:solidFill>
                  <a:srgbClr val="5E5352"/>
                </a:solidFill>
                <a:latin typeface="Arial Nova" panose="020F0502020204030204" pitchFamily="34" charset="0"/>
              </a:rPr>
              <a:t>Ripercorriamo</a:t>
            </a:r>
            <a:r>
              <a:rPr lang="en-GB" dirty="0">
                <a:solidFill>
                  <a:srgbClr val="5E5352"/>
                </a:solidFill>
                <a:latin typeface="Arial Nova" panose="020F0502020204030204" pitchFamily="34" charset="0"/>
              </a:rPr>
              <a:t> </a:t>
            </a:r>
            <a:r>
              <a:rPr lang="en-GB" dirty="0" err="1">
                <a:solidFill>
                  <a:srgbClr val="5E5352"/>
                </a:solidFill>
                <a:latin typeface="Arial Nova" panose="020F0502020204030204" pitchFamily="34" charset="0"/>
              </a:rPr>
              <a:t>insieme</a:t>
            </a:r>
            <a:r>
              <a:rPr lang="en-GB" dirty="0">
                <a:solidFill>
                  <a:srgbClr val="5E5352"/>
                </a:solidFill>
                <a:latin typeface="Arial Nova" panose="020F0502020204030204" pitchFamily="34" charset="0"/>
              </a:rPr>
              <a:t> la </a:t>
            </a:r>
            <a:r>
              <a:rPr lang="en-GB" dirty="0" err="1">
                <a:solidFill>
                  <a:srgbClr val="5E5352"/>
                </a:solidFill>
                <a:latin typeface="Arial Nova" panose="020F0502020204030204" pitchFamily="34" charset="0"/>
              </a:rPr>
              <a:t>storia</a:t>
            </a:r>
            <a:r>
              <a:rPr lang="en-GB" dirty="0">
                <a:solidFill>
                  <a:srgbClr val="5E5352"/>
                </a:solidFill>
                <a:latin typeface="Arial Nova" panose="020F0502020204030204" pitchFamily="34" charset="0"/>
              </a:rPr>
              <a:t> parlando di: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n-GB" dirty="0" err="1">
                <a:solidFill>
                  <a:srgbClr val="5E5352"/>
                </a:solidFill>
                <a:latin typeface="Arial Nova" panose="020F0502020204030204" pitchFamily="34" charset="0"/>
              </a:rPr>
              <a:t>origini</a:t>
            </a:r>
            <a:endParaRPr lang="en-GB" dirty="0">
              <a:solidFill>
                <a:srgbClr val="5E5352"/>
              </a:solidFill>
              <a:latin typeface="Arial Nova" panose="020F0502020204030204" pitchFamily="34" charset="0"/>
            </a:endParaRPr>
          </a:p>
          <a:p>
            <a:pPr algn="l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5E5352"/>
                </a:solidFill>
                <a:latin typeface="Arial Nova" panose="020F0502020204030204" pitchFamily="34" charset="0"/>
              </a:rPr>
              <a:t> </a:t>
            </a:r>
            <a:r>
              <a:rPr lang="en-GB" dirty="0" err="1">
                <a:solidFill>
                  <a:srgbClr val="5E5352"/>
                </a:solidFill>
                <a:latin typeface="Arial Nova" panose="020F0502020204030204" pitchFamily="34" charset="0"/>
              </a:rPr>
              <a:t>tappe</a:t>
            </a:r>
            <a:r>
              <a:rPr lang="en-GB" dirty="0">
                <a:solidFill>
                  <a:srgbClr val="5E5352"/>
                </a:solidFill>
                <a:latin typeface="Arial Nova" panose="020F0502020204030204" pitchFamily="34" charset="0"/>
              </a:rPr>
              <a:t> </a:t>
            </a:r>
            <a:r>
              <a:rPr lang="en-GB" dirty="0" err="1">
                <a:solidFill>
                  <a:srgbClr val="5E5352"/>
                </a:solidFill>
                <a:latin typeface="Arial Nova" panose="020F0502020204030204" pitchFamily="34" charset="0"/>
              </a:rPr>
              <a:t>più</a:t>
            </a:r>
            <a:r>
              <a:rPr lang="en-GB" dirty="0">
                <a:solidFill>
                  <a:srgbClr val="5E5352"/>
                </a:solidFill>
                <a:latin typeface="Arial Nova" panose="020F0502020204030204" pitchFamily="34" charset="0"/>
              </a:rPr>
              <a:t> </a:t>
            </a:r>
            <a:r>
              <a:rPr lang="en-GB" dirty="0" err="1">
                <a:solidFill>
                  <a:srgbClr val="5E5352"/>
                </a:solidFill>
                <a:latin typeface="Arial Nova" panose="020F0502020204030204" pitchFamily="34" charset="0"/>
              </a:rPr>
              <a:t>importanti</a:t>
            </a:r>
            <a:r>
              <a:rPr lang="en-GB" dirty="0">
                <a:solidFill>
                  <a:srgbClr val="5E5352"/>
                </a:solidFill>
                <a:latin typeface="Arial Nova" panose="020F0502020204030204" pitchFamily="34" charset="0"/>
              </a:rPr>
              <a:t> e </a:t>
            </a:r>
            <a:r>
              <a:rPr lang="en-GB" dirty="0" err="1">
                <a:solidFill>
                  <a:srgbClr val="5E5352"/>
                </a:solidFill>
                <a:latin typeface="Arial Nova" panose="020F0502020204030204" pitchFamily="34" charset="0"/>
              </a:rPr>
              <a:t>progetti</a:t>
            </a:r>
            <a:r>
              <a:rPr lang="en-GB" dirty="0">
                <a:solidFill>
                  <a:srgbClr val="5E5352"/>
                </a:solidFill>
                <a:latin typeface="Arial Nova" panose="020F0502020204030204" pitchFamily="34" charset="0"/>
              </a:rPr>
              <a:t> </a:t>
            </a:r>
            <a:r>
              <a:rPr lang="en-GB" dirty="0" err="1">
                <a:solidFill>
                  <a:srgbClr val="5E5352"/>
                </a:solidFill>
                <a:latin typeface="Arial Nova" panose="020F0502020204030204" pitchFamily="34" charset="0"/>
              </a:rPr>
              <a:t>innovativi</a:t>
            </a:r>
            <a:endParaRPr lang="en-GB" dirty="0">
              <a:solidFill>
                <a:srgbClr val="5E5352"/>
              </a:solidFill>
              <a:latin typeface="Arial Nova" panose="020F0502020204030204" pitchFamily="34" charset="0"/>
            </a:endParaRPr>
          </a:p>
          <a:p>
            <a:pPr algn="l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5E5352"/>
                </a:solidFill>
                <a:latin typeface="Arial Nova" panose="020F0502020204030204" pitchFamily="34" charset="0"/>
              </a:rPr>
              <a:t> </a:t>
            </a:r>
            <a:r>
              <a:rPr lang="en-GB" dirty="0" err="1">
                <a:solidFill>
                  <a:srgbClr val="5E5352"/>
                </a:solidFill>
                <a:latin typeface="Arial Nova" panose="020F0502020204030204" pitchFamily="34" charset="0"/>
              </a:rPr>
              <a:t>protagonisti</a:t>
            </a:r>
            <a:r>
              <a:rPr lang="en-GB" dirty="0">
                <a:solidFill>
                  <a:srgbClr val="5E5352"/>
                </a:solidFill>
                <a:latin typeface="Arial Nova" panose="020F0502020204030204" pitchFamily="34" charset="0"/>
              </a:rPr>
              <a:t> </a:t>
            </a:r>
            <a:r>
              <a:rPr lang="en-GB" dirty="0" err="1">
                <a:solidFill>
                  <a:srgbClr val="5E5352"/>
                </a:solidFill>
                <a:latin typeface="Arial Nova" panose="020F0502020204030204" pitchFamily="34" charset="0"/>
              </a:rPr>
              <a:t>principali</a:t>
            </a:r>
            <a:endParaRPr lang="en-GB" dirty="0">
              <a:solidFill>
                <a:srgbClr val="5E5352"/>
              </a:solidFill>
              <a:latin typeface="Arial Nova" panose="020F0502020204030204" pitchFamily="34" charset="0"/>
            </a:endParaRPr>
          </a:p>
          <a:p>
            <a:pPr algn="l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5E5352"/>
                </a:solidFill>
                <a:latin typeface="Arial Nova" panose="020F0502020204030204" pitchFamily="34" charset="0"/>
              </a:rPr>
              <a:t> </a:t>
            </a:r>
            <a:r>
              <a:rPr lang="en-GB" dirty="0" err="1">
                <a:solidFill>
                  <a:srgbClr val="5E5352"/>
                </a:solidFill>
                <a:latin typeface="Arial Nova" panose="020F0502020204030204" pitchFamily="34" charset="0"/>
              </a:rPr>
              <a:t>prospettive</a:t>
            </a:r>
            <a:r>
              <a:rPr lang="en-GB" dirty="0">
                <a:solidFill>
                  <a:srgbClr val="5E5352"/>
                </a:solidFill>
                <a:latin typeface="Arial Nova" panose="020F0502020204030204" pitchFamily="34" charset="0"/>
              </a:rPr>
              <a:t> per il </a:t>
            </a:r>
            <a:r>
              <a:rPr lang="en-GB" dirty="0" err="1">
                <a:solidFill>
                  <a:srgbClr val="5E5352"/>
                </a:solidFill>
                <a:latin typeface="Arial Nova" panose="020F0502020204030204" pitchFamily="34" charset="0"/>
              </a:rPr>
              <a:t>futuro</a:t>
            </a:r>
            <a:r>
              <a:rPr lang="en-GB" dirty="0">
                <a:solidFill>
                  <a:srgbClr val="5E5352"/>
                </a:solidFill>
                <a:latin typeface="Arial Nova" panose="020F0502020204030204" pitchFamily="34" charset="0"/>
              </a:rPr>
              <a:t> </a:t>
            </a:r>
          </a:p>
          <a:p>
            <a:pPr algn="l">
              <a:buFont typeface="Wingdings" panose="05000000000000000000" pitchFamily="2" charset="2"/>
              <a:buChar char="ü"/>
            </a:pPr>
            <a:endParaRPr lang="en-GB" dirty="0">
              <a:solidFill>
                <a:srgbClr val="5E5352"/>
              </a:solidFill>
              <a:latin typeface="Montserrat" panose="00000500000000000000" pitchFamily="2" charset="0"/>
            </a:endParaRPr>
          </a:p>
          <a:p>
            <a:pPr algn="l">
              <a:buFont typeface="Wingdings" panose="05000000000000000000" pitchFamily="2" charset="2"/>
              <a:buChar char="ü"/>
            </a:pPr>
            <a:endParaRPr lang="en-GB" dirty="0">
              <a:latin typeface="Montserrat" panose="00000500000000000000" pitchFamily="2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598BA24-EC4C-D842-8046-CF9518E05FE6}"/>
              </a:ext>
            </a:extLst>
          </p:cNvPr>
          <p:cNvSpPr txBox="1"/>
          <p:nvPr/>
        </p:nvSpPr>
        <p:spPr>
          <a:xfrm>
            <a:off x="116329" y="1024569"/>
            <a:ext cx="10856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6">
                    <a:lumMod val="75000"/>
                  </a:schemeClr>
                </a:solidFill>
                <a:latin typeface="Arial Nova" panose="020F0502020204030204" pitchFamily="34" charset="0"/>
              </a:rPr>
              <a:t>Origini e tappe della Famiglia Cooperativa Val di Non</a:t>
            </a:r>
          </a:p>
        </p:txBody>
      </p:sp>
    </p:spTree>
    <p:extLst>
      <p:ext uri="{BB962C8B-B14F-4D97-AF65-F5344CB8AC3E}">
        <p14:creationId xmlns:p14="http://schemas.microsoft.com/office/powerpoint/2010/main" val="25726630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3507C-7D20-9141-8ECE-0648D469B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C49D10-98BB-14A9-6D36-DBD4F80AFC30}"/>
              </a:ext>
            </a:extLst>
          </p:cNvPr>
          <p:cNvSpPr txBox="1">
            <a:spLocks/>
          </p:cNvSpPr>
          <p:nvPr/>
        </p:nvSpPr>
        <p:spPr>
          <a:xfrm>
            <a:off x="255104" y="1640094"/>
            <a:ext cx="10515600" cy="435133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b="1" dirty="0">
              <a:solidFill>
                <a:srgbClr val="5E5352"/>
              </a:solidFill>
              <a:latin typeface="Arial Nova" panose="020F0502020204030204" pitchFamily="34" charset="0"/>
            </a:endParaRPr>
          </a:p>
          <a:p>
            <a:r>
              <a:rPr lang="it-IT" b="1" dirty="0">
                <a:solidFill>
                  <a:srgbClr val="5E5352"/>
                </a:solidFill>
                <a:latin typeface="Arial Nova" panose="020F0502020204030204" pitchFamily="34" charset="0"/>
              </a:rPr>
              <a:t>Questa presentazione è stato un lavoro collettivo </a:t>
            </a:r>
          </a:p>
          <a:p>
            <a:r>
              <a:rPr lang="it-IT" b="1" dirty="0">
                <a:solidFill>
                  <a:srgbClr val="5E5352"/>
                </a:solidFill>
                <a:latin typeface="Arial Nova" panose="020F0502020204030204" pitchFamily="34" charset="0"/>
              </a:rPr>
              <a:t>per il quale ringrazio in particolare:</a:t>
            </a:r>
          </a:p>
          <a:p>
            <a:r>
              <a:rPr lang="it-IT" b="1" dirty="0">
                <a:solidFill>
                  <a:srgbClr val="5E5352"/>
                </a:solidFill>
                <a:latin typeface="Arial Nova" panose="020F0502020204030204" pitchFamily="34" charset="0"/>
              </a:rPr>
              <a:t>La vice-direttrice Paola Zanoni</a:t>
            </a:r>
          </a:p>
          <a:p>
            <a:r>
              <a:rPr lang="it-IT" b="1" dirty="0">
                <a:solidFill>
                  <a:srgbClr val="5E5352"/>
                </a:solidFill>
                <a:latin typeface="Arial Nova" panose="020F0502020204030204" pitchFamily="34" charset="0"/>
              </a:rPr>
              <a:t>Martina </a:t>
            </a:r>
            <a:r>
              <a:rPr lang="it-IT" b="1" dirty="0" err="1">
                <a:solidFill>
                  <a:srgbClr val="5E5352"/>
                </a:solidFill>
                <a:latin typeface="Arial Nova" panose="020F0502020204030204" pitchFamily="34" charset="0"/>
              </a:rPr>
              <a:t>Geiser</a:t>
            </a:r>
            <a:endParaRPr lang="it-IT" b="1" dirty="0">
              <a:solidFill>
                <a:srgbClr val="5E5352"/>
              </a:solidFill>
              <a:latin typeface="Arial Nova" panose="020F0502020204030204" pitchFamily="34" charset="0"/>
            </a:endParaRPr>
          </a:p>
          <a:p>
            <a:r>
              <a:rPr lang="it-IT" b="1" dirty="0">
                <a:solidFill>
                  <a:srgbClr val="5E5352"/>
                </a:solidFill>
                <a:latin typeface="Arial Nova" panose="020F0502020204030204" pitchFamily="34" charset="0"/>
              </a:rPr>
              <a:t>I  consiglieri Claudia </a:t>
            </a:r>
            <a:r>
              <a:rPr lang="it-IT" b="1" dirty="0" err="1">
                <a:solidFill>
                  <a:srgbClr val="5E5352"/>
                </a:solidFill>
                <a:latin typeface="Arial Nova" panose="020F0502020204030204" pitchFamily="34" charset="0"/>
              </a:rPr>
              <a:t>Scanzoni</a:t>
            </a:r>
            <a:r>
              <a:rPr lang="it-IT" b="1" dirty="0">
                <a:solidFill>
                  <a:srgbClr val="5E5352"/>
                </a:solidFill>
                <a:latin typeface="Arial Nova" panose="020F0502020204030204" pitchFamily="34" charset="0"/>
              </a:rPr>
              <a:t> e Oscar Flor</a:t>
            </a:r>
          </a:p>
          <a:p>
            <a:r>
              <a:rPr lang="it-IT" b="1" dirty="0">
                <a:solidFill>
                  <a:srgbClr val="5E5352"/>
                </a:solidFill>
                <a:latin typeface="Arial Nova" panose="020F0502020204030204" pitchFamily="34" charset="0"/>
              </a:rPr>
              <a:t>Gigliola Battisti</a:t>
            </a:r>
          </a:p>
        </p:txBody>
      </p:sp>
    </p:spTree>
    <p:extLst>
      <p:ext uri="{BB962C8B-B14F-4D97-AF65-F5344CB8AC3E}">
        <p14:creationId xmlns:p14="http://schemas.microsoft.com/office/powerpoint/2010/main" val="32626756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D93E1-237D-5300-8A27-A107412FD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76A1A9FF-5668-282B-F906-44E429A841F4}"/>
              </a:ext>
            </a:extLst>
          </p:cNvPr>
          <p:cNvSpPr txBox="1"/>
          <p:nvPr/>
        </p:nvSpPr>
        <p:spPr>
          <a:xfrm>
            <a:off x="157244" y="2071171"/>
            <a:ext cx="10176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chemeClr val="accent6">
                    <a:lumMod val="75000"/>
                  </a:schemeClr>
                </a:solidFill>
                <a:latin typeface="Montserrat ExtraBold" panose="00000900000000000000" pitchFamily="2" charset="0"/>
              </a:rPr>
              <a:t>Famiglia Cooperativa Val di Non</a:t>
            </a:r>
          </a:p>
          <a:p>
            <a:pPr algn="ctr"/>
            <a:r>
              <a:rPr lang="it-IT" sz="4000" dirty="0">
                <a:solidFill>
                  <a:schemeClr val="accent6">
                    <a:lumMod val="75000"/>
                  </a:schemeClr>
                </a:solidFill>
                <a:latin typeface="Montserrat ExtraBold" panose="00000900000000000000" pitchFamily="2" charset="0"/>
              </a:rPr>
              <a:t> </a:t>
            </a:r>
          </a:p>
          <a:p>
            <a:pPr algn="ctr"/>
            <a:r>
              <a:rPr lang="it-IT" sz="3200" dirty="0">
                <a:solidFill>
                  <a:srgbClr val="5E5352"/>
                </a:solidFill>
                <a:latin typeface="Montserrat ExtraBold" panose="00000900000000000000" pitchFamily="2" charset="0"/>
              </a:rPr>
              <a:t>Una storia di crescita per e con il territorio</a:t>
            </a:r>
          </a:p>
          <a:p>
            <a:pPr algn="ctr"/>
            <a:r>
              <a:rPr lang="it-IT" sz="3200" dirty="0">
                <a:solidFill>
                  <a:srgbClr val="5E5352"/>
                </a:solidFill>
                <a:latin typeface="Montserrat ExtraBold" panose="00000900000000000000" pitchFamily="2" charset="0"/>
              </a:rPr>
              <a:t>che dura da 130 anni</a:t>
            </a:r>
          </a:p>
        </p:txBody>
      </p:sp>
    </p:spTree>
    <p:extLst>
      <p:ext uri="{BB962C8B-B14F-4D97-AF65-F5344CB8AC3E}">
        <p14:creationId xmlns:p14="http://schemas.microsoft.com/office/powerpoint/2010/main" val="1089954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F83AF-4656-ECB6-A353-7754A228F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6BCD7B8-5568-A310-5A0C-FFD5BAA74F2A}"/>
              </a:ext>
            </a:extLst>
          </p:cNvPr>
          <p:cNvSpPr txBox="1"/>
          <p:nvPr/>
        </p:nvSpPr>
        <p:spPr>
          <a:xfrm>
            <a:off x="233239" y="1942145"/>
            <a:ext cx="55580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solidFill>
                  <a:srgbClr val="5E5352"/>
                </a:solidFill>
                <a:latin typeface="Montserrat" panose="00000500000000000000" pitchFamily="2" charset="0"/>
              </a:defRPr>
            </a:lvl1pPr>
          </a:lstStyle>
          <a:p>
            <a:br>
              <a:rPr lang="it-IT" b="0" strike="sngStrike" dirty="0"/>
            </a:br>
            <a:r>
              <a:rPr lang="it-IT" sz="2400" dirty="0">
                <a:latin typeface="Arial Nova" panose="020F0502020204030204" pitchFamily="34" charset="0"/>
              </a:rPr>
              <a:t>Il 1° maggio 1895 </a:t>
            </a:r>
            <a:r>
              <a:rPr lang="it-IT" sz="2400" b="0" dirty="0">
                <a:latin typeface="Arial Nova" panose="020F0502020204030204" pitchFamily="34" charset="0"/>
              </a:rPr>
              <a:t>fu fondata a </a:t>
            </a:r>
            <a:r>
              <a:rPr lang="it-IT" sz="2400" dirty="0">
                <a:latin typeface="Arial Nova" panose="020F0502020204030204" pitchFamily="34" charset="0"/>
              </a:rPr>
              <a:t>Castelfondo</a:t>
            </a:r>
            <a:r>
              <a:rPr lang="it-IT" sz="2400" b="0" dirty="0">
                <a:latin typeface="Arial Nova" panose="020F0502020204030204" pitchFamily="34" charset="0"/>
              </a:rPr>
              <a:t> </a:t>
            </a:r>
            <a:r>
              <a:rPr lang="it-IT" sz="2400" dirty="0">
                <a:latin typeface="Arial Nova" panose="020F0502020204030204" pitchFamily="34" charset="0"/>
              </a:rPr>
              <a:t>la Famiglia Cooperativa</a:t>
            </a:r>
            <a:br>
              <a:rPr lang="it-IT" sz="2400" dirty="0">
                <a:latin typeface="Arial Nova" panose="020F0502020204030204" pitchFamily="34" charset="0"/>
              </a:rPr>
            </a:br>
            <a:endParaRPr lang="it-IT" sz="2400" dirty="0">
              <a:latin typeface="Arial Nova" panose="020F050202020403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E415F9B-11DD-2D6B-1F6A-127B4CD18329}"/>
              </a:ext>
            </a:extLst>
          </p:cNvPr>
          <p:cNvPicPr>
            <a:picLocks noChangeAspect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6" t="2175" r="6506" b="4449"/>
          <a:stretch>
            <a:fillRect/>
          </a:stretch>
        </p:blipFill>
        <p:spPr bwMode="auto">
          <a:xfrm rot="16200000">
            <a:off x="6821553" y="1231858"/>
            <a:ext cx="2818340" cy="42694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F8AEA5-ABFE-0A7A-2CD6-66828243FD5B}"/>
              </a:ext>
            </a:extLst>
          </p:cNvPr>
          <p:cNvSpPr txBox="1"/>
          <p:nvPr/>
        </p:nvSpPr>
        <p:spPr>
          <a:xfrm>
            <a:off x="6096000" y="4963825"/>
            <a:ext cx="4440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just">
              <a:defRPr sz="1600">
                <a:solidFill>
                  <a:srgbClr val="5E5352"/>
                </a:solidFill>
                <a:latin typeface="Montserrat" panose="00000500000000000000" pitchFamily="2" charset="0"/>
              </a:defRPr>
            </a:lvl1pPr>
          </a:lstStyle>
          <a:p>
            <a:pPr algn="l"/>
            <a:r>
              <a:rPr lang="it-IT" sz="1200" dirty="0">
                <a:latin typeface="Arial Nova" panose="020B0504020202020204" pitchFamily="34" charset="0"/>
              </a:rPr>
              <a:t>Le origini sono importanti, è da lì che si costruisce il domani 1900-1905 circa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58C3D3B-9E05-0EED-9856-6851860E847B}"/>
              </a:ext>
            </a:extLst>
          </p:cNvPr>
          <p:cNvSpPr txBox="1"/>
          <p:nvPr/>
        </p:nvSpPr>
        <p:spPr>
          <a:xfrm>
            <a:off x="159961" y="1209964"/>
            <a:ext cx="9353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4">
                    <a:lumMod val="75000"/>
                  </a:schemeClr>
                </a:solidFill>
                <a:latin typeface="Arial Nova" panose="020F0502020204030204" pitchFamily="34" charset="0"/>
              </a:rPr>
              <a:t>Le Origini della Famiglia Cooperativa Val di Non</a:t>
            </a:r>
          </a:p>
        </p:txBody>
      </p:sp>
    </p:spTree>
    <p:extLst>
      <p:ext uri="{BB962C8B-B14F-4D97-AF65-F5344CB8AC3E}">
        <p14:creationId xmlns:p14="http://schemas.microsoft.com/office/powerpoint/2010/main" val="2602412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67A2C-A448-26AE-3272-957C6307B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19C88BDB-8C80-53B6-008A-6E1AA84A50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640" t="26157" r="22015" b="21401"/>
          <a:stretch>
            <a:fillRect/>
          </a:stretch>
        </p:blipFill>
        <p:spPr>
          <a:xfrm>
            <a:off x="5093830" y="1557485"/>
            <a:ext cx="2780493" cy="1781127"/>
          </a:xfrm>
          <a:prstGeom prst="rect">
            <a:avLst/>
          </a:prstGeom>
        </p:spPr>
      </p:pic>
      <p:pic>
        <p:nvPicPr>
          <p:cNvPr id="16" name="Picture 2" descr="La storia di Brez / Il paese di Brez / Territorio / Comune di Brez - Comune  di Brez">
            <a:extLst>
              <a:ext uri="{FF2B5EF4-FFF2-40B4-BE49-F238E27FC236}">
                <a16:creationId xmlns:a16="http://schemas.microsoft.com/office/drawing/2014/main" id="{7DD21192-E17D-D29A-3463-1BFAD794F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323" y="3984496"/>
            <a:ext cx="2209070" cy="165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72FDA76B-82C9-38FD-471E-F7C3548F7A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699" t="15149" r="21545" b="7151"/>
          <a:stretch/>
        </p:blipFill>
        <p:spPr>
          <a:xfrm>
            <a:off x="4922701" y="3962850"/>
            <a:ext cx="1847789" cy="1862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09156FD-E1AB-A0EA-99C0-6F7CFA314EB9}"/>
              </a:ext>
            </a:extLst>
          </p:cNvPr>
          <p:cNvSpPr txBox="1"/>
          <p:nvPr/>
        </p:nvSpPr>
        <p:spPr>
          <a:xfrm>
            <a:off x="5004360" y="3390434"/>
            <a:ext cx="1210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5E5352"/>
                </a:solidFill>
                <a:latin typeface="Montserrat" panose="00000500000000000000" pitchFamily="2" charset="0"/>
              </a:rPr>
              <a:t>Dambel</a:t>
            </a:r>
            <a:endParaRPr lang="it-IT" sz="1600" b="1" dirty="0">
              <a:solidFill>
                <a:srgbClr val="C00000"/>
              </a:solidFill>
              <a:highlight>
                <a:srgbClr val="FFFF00"/>
              </a:highlight>
              <a:latin typeface="Montserrat" panose="00000500000000000000" pitchFamily="2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A67533C-2BBF-53AB-660E-ECDB7B1528D3}"/>
              </a:ext>
            </a:extLst>
          </p:cNvPr>
          <p:cNvSpPr txBox="1"/>
          <p:nvPr/>
        </p:nvSpPr>
        <p:spPr>
          <a:xfrm>
            <a:off x="5004360" y="5839061"/>
            <a:ext cx="1051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5E5352"/>
                </a:solidFill>
                <a:latin typeface="Montserrat" panose="00000500000000000000" pitchFamily="2" charset="0"/>
              </a:rPr>
              <a:t>Cloz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630F62E-78A9-42CA-1594-D7A8BA9740F4}"/>
              </a:ext>
            </a:extLst>
          </p:cNvPr>
          <p:cNvSpPr txBox="1"/>
          <p:nvPr/>
        </p:nvSpPr>
        <p:spPr>
          <a:xfrm>
            <a:off x="7874323" y="5669784"/>
            <a:ext cx="4238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5E5352"/>
                </a:solidFill>
                <a:latin typeface="Montserrat" panose="00000500000000000000" pitchFamily="2" charset="0"/>
              </a:rPr>
              <a:t>Brez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4F1B62D-8965-3D9A-4CB8-248013925C1E}"/>
              </a:ext>
            </a:extLst>
          </p:cNvPr>
          <p:cNvSpPr txBox="1"/>
          <p:nvPr/>
        </p:nvSpPr>
        <p:spPr>
          <a:xfrm>
            <a:off x="599768" y="2275860"/>
            <a:ext cx="449406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sz="2400" b="1" dirty="0">
              <a:solidFill>
                <a:srgbClr val="5E5352"/>
              </a:solidFill>
              <a:latin typeface="Montserrat" panose="00000500000000000000" pitchFamily="2" charset="0"/>
            </a:endParaRPr>
          </a:p>
          <a:p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Nel 1897 </a:t>
            </a: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fu costituita la </a:t>
            </a: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Famiglia Cooperativa  </a:t>
            </a: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di </a:t>
            </a: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Dambel </a:t>
            </a:r>
          </a:p>
          <a:p>
            <a:endParaRPr lang="it-IT" sz="2400" b="1" dirty="0">
              <a:solidFill>
                <a:srgbClr val="5E5352"/>
              </a:solidFill>
              <a:latin typeface="Arial Nova" panose="020F0502020204030204" pitchFamily="34" charset="0"/>
            </a:endParaRPr>
          </a:p>
          <a:p>
            <a:endParaRPr lang="it-IT" sz="2400" b="1" dirty="0">
              <a:solidFill>
                <a:srgbClr val="5E5352"/>
              </a:solidFill>
              <a:latin typeface="Arial Nova" panose="020F0502020204030204" pitchFamily="34" charset="0"/>
            </a:endParaRPr>
          </a:p>
          <a:p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Nel 1929 </a:t>
            </a: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la </a:t>
            </a: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Famiglia Cooperativa </a:t>
            </a: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di </a:t>
            </a: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Cloz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E6A2AA7-26D2-3BEA-11EE-A24866222035}"/>
              </a:ext>
            </a:extLst>
          </p:cNvPr>
          <p:cNvSpPr txBox="1"/>
          <p:nvPr/>
        </p:nvSpPr>
        <p:spPr>
          <a:xfrm>
            <a:off x="162847" y="1056449"/>
            <a:ext cx="945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4">
                    <a:lumMod val="75000"/>
                  </a:schemeClr>
                </a:solidFill>
                <a:latin typeface="Arial Nova" panose="020F0502020204030204" pitchFamily="34" charset="0"/>
              </a:rPr>
              <a:t>Le Origini della Famiglia Cooperativa Val di Non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410080C-ABEB-BD81-CC3F-FC988F50D587}"/>
              </a:ext>
            </a:extLst>
          </p:cNvPr>
          <p:cNvSpPr/>
          <p:nvPr/>
        </p:nvSpPr>
        <p:spPr>
          <a:xfrm>
            <a:off x="5828125" y="6341529"/>
            <a:ext cx="5073379" cy="33855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Fonte: </a:t>
            </a:r>
            <a:r>
              <a:rPr lang="en-GB" sz="1200" dirty="0" err="1">
                <a:solidFill>
                  <a:srgbClr val="5E5352"/>
                </a:solidFill>
                <a:latin typeface="Arial Nova" panose="020B0504020202020204" pitchFamily="34" charset="0"/>
              </a:rPr>
              <a:t>Archivio</a:t>
            </a:r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 storico Famiglia Cooperativa Val di Non</a:t>
            </a:r>
          </a:p>
        </p:txBody>
      </p:sp>
      <p:pic>
        <p:nvPicPr>
          <p:cNvPr id="1026" name="Picture 2" descr="C'era una volta l'Alta Val di Non">
            <a:extLst>
              <a:ext uri="{FF2B5EF4-FFF2-40B4-BE49-F238E27FC236}">
                <a16:creationId xmlns:a16="http://schemas.microsoft.com/office/drawing/2014/main" id="{B7241F32-C504-F33A-9DF2-E833D9463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444" y="1774585"/>
            <a:ext cx="2400745" cy="157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6DFF4DE-4682-4354-2F71-46B5DDD2225A}"/>
              </a:ext>
            </a:extLst>
          </p:cNvPr>
          <p:cNvSpPr txBox="1"/>
          <p:nvPr/>
        </p:nvSpPr>
        <p:spPr>
          <a:xfrm>
            <a:off x="7874323" y="3403268"/>
            <a:ext cx="1210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5E5352"/>
                </a:solidFill>
                <a:latin typeface="Montserrat" panose="00000500000000000000" pitchFamily="2" charset="0"/>
              </a:rPr>
              <a:t>Romeno</a:t>
            </a:r>
            <a:endParaRPr lang="it-IT" sz="1600" b="1" dirty="0">
              <a:solidFill>
                <a:srgbClr val="C00000"/>
              </a:solidFill>
              <a:highlight>
                <a:srgbClr val="FFFF00"/>
              </a:highlight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300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97D5BFC-552B-FADB-6CAD-451F7726CB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2330" y="2238375"/>
            <a:ext cx="5497093" cy="4312533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 err="1">
                <a:solidFill>
                  <a:srgbClr val="5E5352"/>
                </a:solidFill>
                <a:latin typeface="Montserrat" panose="00000500000000000000" pitchFamily="2" charset="0"/>
              </a:rPr>
              <a:t>L’organismo</a:t>
            </a:r>
            <a:r>
              <a:rPr lang="en-GB" sz="2400" b="1" dirty="0">
                <a:solidFill>
                  <a:srgbClr val="5E5352"/>
                </a:solidFill>
                <a:latin typeface="Montserrat" panose="00000500000000000000" pitchFamily="2" charset="0"/>
              </a:rPr>
              <a:t> di </a:t>
            </a:r>
            <a:r>
              <a:rPr lang="en-GB" sz="2400" b="1" dirty="0" err="1">
                <a:solidFill>
                  <a:srgbClr val="5E5352"/>
                </a:solidFill>
                <a:latin typeface="Montserrat" panose="00000500000000000000" pitchFamily="2" charset="0"/>
              </a:rPr>
              <a:t>revisione</a:t>
            </a:r>
            <a:endParaRPr lang="en-GB" sz="2400" b="1" dirty="0">
              <a:solidFill>
                <a:srgbClr val="5E5352"/>
              </a:solidFill>
              <a:latin typeface="Montserrat" panose="00000500000000000000" pitchFamily="2" charset="0"/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5E5352"/>
                </a:solidFill>
                <a:latin typeface="Montserrat" panose="00000500000000000000" pitchFamily="2" charset="0"/>
              </a:rPr>
              <a:t>Fin </a:t>
            </a:r>
            <a:r>
              <a:rPr lang="en-GB" sz="2400" dirty="0" err="1">
                <a:solidFill>
                  <a:srgbClr val="5E5352"/>
                </a:solidFill>
                <a:latin typeface="Montserrat" panose="00000500000000000000" pitchFamily="2" charset="0"/>
              </a:rPr>
              <a:t>dalla</a:t>
            </a:r>
            <a:r>
              <a:rPr lang="en-GB" sz="2400" dirty="0">
                <a:solidFill>
                  <a:srgbClr val="5E5352"/>
                </a:solidFill>
                <a:latin typeface="Montserrat" panose="00000500000000000000" pitchFamily="2" charset="0"/>
              </a:rPr>
              <a:t> </a:t>
            </a:r>
            <a:r>
              <a:rPr lang="en-GB" sz="2400" dirty="0" err="1">
                <a:solidFill>
                  <a:srgbClr val="5E5352"/>
                </a:solidFill>
                <a:latin typeface="Montserrat" panose="00000500000000000000" pitchFamily="2" charset="0"/>
              </a:rPr>
              <a:t>nascita</a:t>
            </a:r>
            <a:r>
              <a:rPr lang="en-GB" sz="2400" dirty="0">
                <a:solidFill>
                  <a:srgbClr val="5E5352"/>
                </a:solidFill>
                <a:latin typeface="Montserrat" panose="00000500000000000000" pitchFamily="2" charset="0"/>
              </a:rPr>
              <a:t> del </a:t>
            </a:r>
            <a:r>
              <a:rPr lang="en-GB" sz="2400" dirty="0" err="1">
                <a:solidFill>
                  <a:srgbClr val="5E5352"/>
                </a:solidFill>
                <a:latin typeface="Montserrat" panose="00000500000000000000" pitchFamily="2" charset="0"/>
              </a:rPr>
              <a:t>Movimento</a:t>
            </a:r>
            <a:r>
              <a:rPr lang="en-GB" sz="2400" dirty="0">
                <a:solidFill>
                  <a:srgbClr val="5E5352"/>
                </a:solidFill>
                <a:latin typeface="Montserrat" panose="00000500000000000000" pitchFamily="2" charset="0"/>
              </a:rPr>
              <a:t> </a:t>
            </a:r>
            <a:r>
              <a:rPr lang="en-GB" sz="2400" dirty="0" err="1">
                <a:solidFill>
                  <a:srgbClr val="5E5352"/>
                </a:solidFill>
                <a:latin typeface="Montserrat" panose="00000500000000000000" pitchFamily="2" charset="0"/>
              </a:rPr>
              <a:t>Cooperativo</a:t>
            </a:r>
            <a:r>
              <a:rPr lang="en-GB" sz="2400" dirty="0">
                <a:solidFill>
                  <a:srgbClr val="5E5352"/>
                </a:solidFill>
                <a:latin typeface="Montserrat" panose="00000500000000000000" pitchFamily="2" charset="0"/>
              </a:rPr>
              <a:t>,  ogni </a:t>
            </a:r>
            <a:r>
              <a:rPr lang="en-GB" sz="2400" dirty="0" err="1">
                <a:solidFill>
                  <a:srgbClr val="5E5352"/>
                </a:solidFill>
                <a:latin typeface="Montserrat" panose="00000500000000000000" pitchFamily="2" charset="0"/>
              </a:rPr>
              <a:t>cooperativa</a:t>
            </a:r>
            <a:r>
              <a:rPr lang="en-GB" sz="2400" dirty="0">
                <a:solidFill>
                  <a:srgbClr val="5E5352"/>
                </a:solidFill>
                <a:latin typeface="Montserrat" panose="00000500000000000000" pitchFamily="2" charset="0"/>
              </a:rPr>
              <a:t> era </a:t>
            </a:r>
            <a:r>
              <a:rPr lang="en-GB" sz="2400" dirty="0" err="1">
                <a:solidFill>
                  <a:srgbClr val="5E5352"/>
                </a:solidFill>
                <a:latin typeface="Montserrat" panose="00000500000000000000" pitchFamily="2" charset="0"/>
              </a:rPr>
              <a:t>soggetta</a:t>
            </a:r>
            <a:r>
              <a:rPr lang="en-GB" sz="2400" dirty="0">
                <a:solidFill>
                  <a:srgbClr val="5E5352"/>
                </a:solidFill>
                <a:latin typeface="Montserrat" panose="00000500000000000000" pitchFamily="2" charset="0"/>
              </a:rPr>
              <a:t> a </a:t>
            </a:r>
            <a:r>
              <a:rPr lang="en-GB" sz="2400" b="1" dirty="0" err="1">
                <a:solidFill>
                  <a:srgbClr val="5E5352"/>
                </a:solidFill>
                <a:latin typeface="Montserrat" panose="00000500000000000000" pitchFamily="2" charset="0"/>
              </a:rPr>
              <a:t>revisione</a:t>
            </a:r>
            <a:r>
              <a:rPr lang="en-GB" sz="2400" dirty="0">
                <a:solidFill>
                  <a:srgbClr val="5E5352"/>
                </a:solidFill>
                <a:latin typeface="Montserrat" panose="00000500000000000000" pitchFamily="2" charset="0"/>
              </a:rPr>
              <a:t> da </a:t>
            </a:r>
            <a:r>
              <a:rPr lang="en-GB" sz="2400" dirty="0" err="1">
                <a:solidFill>
                  <a:srgbClr val="5E5352"/>
                </a:solidFill>
                <a:latin typeface="Montserrat" panose="00000500000000000000" pitchFamily="2" charset="0"/>
              </a:rPr>
              <a:t>parte</a:t>
            </a:r>
            <a:r>
              <a:rPr lang="en-GB" sz="2400" dirty="0">
                <a:solidFill>
                  <a:srgbClr val="5E5352"/>
                </a:solidFill>
                <a:latin typeface="Montserrat" panose="00000500000000000000" pitchFamily="2" charset="0"/>
              </a:rPr>
              <a:t> </a:t>
            </a:r>
            <a:r>
              <a:rPr lang="en-GB" sz="2400" dirty="0" err="1">
                <a:solidFill>
                  <a:srgbClr val="5E5352"/>
                </a:solidFill>
                <a:latin typeface="Montserrat" panose="00000500000000000000" pitchFamily="2" charset="0"/>
              </a:rPr>
              <a:t>della</a:t>
            </a:r>
            <a:r>
              <a:rPr lang="en-GB" sz="2400" dirty="0">
                <a:solidFill>
                  <a:srgbClr val="5E5352"/>
                </a:solidFill>
                <a:latin typeface="Montserrat" panose="00000500000000000000" pitchFamily="2" charset="0"/>
              </a:rPr>
              <a:t> </a:t>
            </a:r>
            <a:r>
              <a:rPr lang="en-GB" sz="2400" b="1" dirty="0" err="1">
                <a:solidFill>
                  <a:schemeClr val="accent4">
                    <a:lumMod val="75000"/>
                  </a:schemeClr>
                </a:solidFill>
                <a:latin typeface="Montserrat" panose="00000500000000000000" pitchFamily="2" charset="0"/>
              </a:rPr>
              <a:t>Federazione</a:t>
            </a: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GB" sz="2400" b="1" dirty="0" err="1">
                <a:solidFill>
                  <a:schemeClr val="accent4">
                    <a:lumMod val="75000"/>
                  </a:schemeClr>
                </a:solidFill>
                <a:latin typeface="Montserrat" panose="00000500000000000000" pitchFamily="2" charset="0"/>
              </a:rPr>
              <a:t>delle</a:t>
            </a: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  <a:latin typeface="Montserrat" panose="00000500000000000000" pitchFamily="2" charset="0"/>
              </a:rPr>
              <a:t> Casse </a:t>
            </a:r>
            <a:r>
              <a:rPr lang="en-GB" sz="2400" b="1" dirty="0" err="1">
                <a:solidFill>
                  <a:schemeClr val="accent4">
                    <a:lumMod val="75000"/>
                  </a:schemeClr>
                </a:solidFill>
                <a:latin typeface="Montserrat" panose="00000500000000000000" pitchFamily="2" charset="0"/>
              </a:rPr>
              <a:t>Rurali</a:t>
            </a: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  <a:latin typeface="Montserrat" panose="00000500000000000000" pitchFamily="2" charset="0"/>
              </a:rPr>
              <a:t> e </a:t>
            </a:r>
            <a:r>
              <a:rPr lang="en-GB" sz="2400" b="1" dirty="0" err="1">
                <a:solidFill>
                  <a:schemeClr val="accent4">
                    <a:lumMod val="75000"/>
                  </a:schemeClr>
                </a:solidFill>
                <a:latin typeface="Montserrat" panose="00000500000000000000" pitchFamily="2" charset="0"/>
              </a:rPr>
              <a:t>Sodalizi</a:t>
            </a: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GB" sz="2400" b="1" dirty="0" err="1">
                <a:solidFill>
                  <a:schemeClr val="accent4">
                    <a:lumMod val="75000"/>
                  </a:schemeClr>
                </a:solidFill>
                <a:latin typeface="Montserrat" panose="00000500000000000000" pitchFamily="2" charset="0"/>
              </a:rPr>
              <a:t>Cooperativi</a:t>
            </a: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GB" sz="1800" dirty="0">
                <a:solidFill>
                  <a:srgbClr val="5E5352"/>
                </a:solidFill>
                <a:latin typeface="Montserrat" panose="00000500000000000000" pitchFamily="2" charset="0"/>
              </a:rPr>
              <a:t>(</a:t>
            </a:r>
            <a:r>
              <a:rPr lang="en-GB" sz="1800" dirty="0" err="1">
                <a:solidFill>
                  <a:srgbClr val="5E5352"/>
                </a:solidFill>
                <a:latin typeface="Montserrat" panose="00000500000000000000" pitchFamily="2" charset="0"/>
              </a:rPr>
              <a:t>oggi</a:t>
            </a:r>
            <a:r>
              <a:rPr lang="en-GB" sz="1800" dirty="0">
                <a:solidFill>
                  <a:srgbClr val="5E5352"/>
                </a:solidFill>
                <a:latin typeface="Montserrat" panose="00000500000000000000" pitchFamily="2" charset="0"/>
              </a:rPr>
              <a:t> </a:t>
            </a:r>
            <a:r>
              <a:rPr lang="en-GB" sz="1800" dirty="0" err="1">
                <a:solidFill>
                  <a:srgbClr val="5E5352"/>
                </a:solidFill>
                <a:latin typeface="Montserrat" panose="00000500000000000000" pitchFamily="2" charset="0"/>
              </a:rPr>
              <a:t>Federazione</a:t>
            </a:r>
            <a:r>
              <a:rPr lang="en-GB" sz="1800" dirty="0">
                <a:solidFill>
                  <a:srgbClr val="5E5352"/>
                </a:solidFill>
                <a:latin typeface="Montserrat" panose="00000500000000000000" pitchFamily="2" charset="0"/>
              </a:rPr>
              <a:t> </a:t>
            </a:r>
            <a:r>
              <a:rPr lang="en-GB" sz="1800" dirty="0" err="1">
                <a:solidFill>
                  <a:srgbClr val="5E5352"/>
                </a:solidFill>
                <a:latin typeface="Montserrat" panose="00000500000000000000" pitchFamily="2" charset="0"/>
              </a:rPr>
              <a:t>della</a:t>
            </a:r>
            <a:r>
              <a:rPr lang="en-GB" sz="1800" dirty="0">
                <a:solidFill>
                  <a:srgbClr val="5E5352"/>
                </a:solidFill>
                <a:latin typeface="Montserrat" panose="00000500000000000000" pitchFamily="2" charset="0"/>
              </a:rPr>
              <a:t> </a:t>
            </a:r>
            <a:r>
              <a:rPr lang="en-GB" sz="1800" dirty="0" err="1">
                <a:solidFill>
                  <a:srgbClr val="5E5352"/>
                </a:solidFill>
                <a:latin typeface="Montserrat" panose="00000500000000000000" pitchFamily="2" charset="0"/>
              </a:rPr>
              <a:t>Cooperazione</a:t>
            </a:r>
            <a:r>
              <a:rPr lang="en-GB" sz="1800" dirty="0">
                <a:solidFill>
                  <a:srgbClr val="5E5352"/>
                </a:solidFill>
                <a:latin typeface="Montserrat" panose="00000500000000000000" pitchFamily="2" charset="0"/>
              </a:rPr>
              <a:t>)</a:t>
            </a:r>
          </a:p>
          <a:p>
            <a:pPr marL="0" indent="0">
              <a:buNone/>
            </a:pPr>
            <a:endParaRPr lang="en-GB" sz="2400" b="1" dirty="0">
              <a:solidFill>
                <a:schemeClr val="accent4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5E5352"/>
                </a:solidFill>
                <a:latin typeface="Montserrat" panose="00000500000000000000" pitchFamily="2" charset="0"/>
              </a:rPr>
              <a:t>Il </a:t>
            </a:r>
            <a:r>
              <a:rPr lang="en-GB" sz="2400" dirty="0" err="1">
                <a:solidFill>
                  <a:srgbClr val="5E5352"/>
                </a:solidFill>
                <a:latin typeface="Montserrat" panose="00000500000000000000" pitchFamily="2" charset="0"/>
              </a:rPr>
              <a:t>documento</a:t>
            </a:r>
            <a:r>
              <a:rPr lang="en-GB" sz="2400" dirty="0">
                <a:solidFill>
                  <a:srgbClr val="5E5352"/>
                </a:solidFill>
                <a:latin typeface="Montserrat" panose="00000500000000000000" pitchFamily="2" charset="0"/>
              </a:rPr>
              <a:t> a lato è il </a:t>
            </a:r>
            <a:r>
              <a:rPr lang="en-GB" sz="2400" b="1" dirty="0" err="1">
                <a:solidFill>
                  <a:srgbClr val="5E5352"/>
                </a:solidFill>
                <a:latin typeface="Montserrat" panose="00000500000000000000" pitchFamily="2" charset="0"/>
              </a:rPr>
              <a:t>Protocollo</a:t>
            </a:r>
            <a:r>
              <a:rPr lang="en-GB" sz="2400" b="1" dirty="0">
                <a:solidFill>
                  <a:srgbClr val="5E5352"/>
                </a:solidFill>
                <a:latin typeface="Montserrat" panose="00000500000000000000" pitchFamily="2" charset="0"/>
              </a:rPr>
              <a:t> di </a:t>
            </a:r>
            <a:r>
              <a:rPr lang="en-GB" sz="2400" b="1" dirty="0" err="1">
                <a:solidFill>
                  <a:srgbClr val="5E5352"/>
                </a:solidFill>
                <a:latin typeface="Montserrat" panose="00000500000000000000" pitchFamily="2" charset="0"/>
              </a:rPr>
              <a:t>Revisione</a:t>
            </a:r>
            <a:r>
              <a:rPr lang="en-GB" sz="2400" b="1" dirty="0">
                <a:solidFill>
                  <a:srgbClr val="5E5352"/>
                </a:solidFill>
                <a:latin typeface="Montserrat" panose="00000500000000000000" pitchFamily="2" charset="0"/>
              </a:rPr>
              <a:t> </a:t>
            </a:r>
            <a:r>
              <a:rPr lang="en-GB" sz="2400" dirty="0" err="1">
                <a:solidFill>
                  <a:srgbClr val="5E5352"/>
                </a:solidFill>
                <a:latin typeface="Montserrat" panose="00000500000000000000" pitchFamily="2" charset="0"/>
              </a:rPr>
              <a:t>della</a:t>
            </a:r>
            <a:r>
              <a:rPr lang="en-GB" sz="2400" dirty="0">
                <a:solidFill>
                  <a:srgbClr val="5E5352"/>
                </a:solidFill>
                <a:latin typeface="Montserrat" panose="00000500000000000000" pitchFamily="2" charset="0"/>
              </a:rPr>
              <a:t> </a:t>
            </a:r>
            <a:r>
              <a:rPr lang="en-GB" sz="2400" b="1" dirty="0">
                <a:solidFill>
                  <a:srgbClr val="5E5352"/>
                </a:solidFill>
                <a:latin typeface="Montserrat" panose="00000500000000000000" pitchFamily="2" charset="0"/>
              </a:rPr>
              <a:t>Famiglia Cooperativa </a:t>
            </a:r>
            <a:r>
              <a:rPr lang="en-GB" sz="2400" b="1" dirty="0" err="1">
                <a:solidFill>
                  <a:srgbClr val="5E5352"/>
                </a:solidFill>
                <a:latin typeface="Montserrat" panose="00000500000000000000" pitchFamily="2" charset="0"/>
              </a:rPr>
              <a:t>Castelfondo</a:t>
            </a:r>
            <a:r>
              <a:rPr lang="en-GB" sz="2400" b="1" dirty="0">
                <a:solidFill>
                  <a:srgbClr val="5E5352"/>
                </a:solidFill>
                <a:latin typeface="Montserrat" panose="00000500000000000000" pitchFamily="2" charset="0"/>
              </a:rPr>
              <a:t> del 1907  </a:t>
            </a:r>
          </a:p>
        </p:txBody>
      </p:sp>
      <p:pic>
        <p:nvPicPr>
          <p:cNvPr id="5" name="Segnaposto contenuto 4" descr="Immagine che contiene testo, carta, calligrafia, libro">
            <a:extLst>
              <a:ext uri="{FF2B5EF4-FFF2-40B4-BE49-F238E27FC236}">
                <a16:creationId xmlns:a16="http://schemas.microsoft.com/office/drawing/2014/main" id="{15C423D4-F5DD-8CC5-B661-2A3FC597DA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421" y="1708191"/>
            <a:ext cx="3329197" cy="4440725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6D5704BB-5F12-F131-D5FE-C0E697222E99}"/>
              </a:ext>
            </a:extLst>
          </p:cNvPr>
          <p:cNvSpPr/>
          <p:nvPr/>
        </p:nvSpPr>
        <p:spPr>
          <a:xfrm>
            <a:off x="6505221" y="6167967"/>
            <a:ext cx="4124679" cy="2709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Fonte: </a:t>
            </a:r>
            <a:r>
              <a:rPr lang="en-GB" sz="1200" dirty="0" err="1">
                <a:solidFill>
                  <a:srgbClr val="5E5352"/>
                </a:solidFill>
                <a:latin typeface="Arial Nova" panose="020B0504020202020204" pitchFamily="34" charset="0"/>
              </a:rPr>
              <a:t>Archivio</a:t>
            </a:r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 storico Famiglia Cooperativa Val di Non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34601040-3E10-7E4D-C36F-A4D9BE1259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0879" y="1246910"/>
            <a:ext cx="943646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4">
                    <a:lumMod val="75000"/>
                  </a:schemeClr>
                </a:solidFill>
                <a:latin typeface="Arial Nova" panose="020F0502020204030204" pitchFamily="34" charset="0"/>
              </a:rPr>
              <a:t>Le Origini della Famiglia Cooperativa Val di Non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DEEC1026-9996-D603-E219-6B05EC72D76C}"/>
              </a:ext>
            </a:extLst>
          </p:cNvPr>
          <p:cNvSpPr/>
          <p:nvPr/>
        </p:nvSpPr>
        <p:spPr>
          <a:xfrm>
            <a:off x="8804128" y="3221556"/>
            <a:ext cx="533400" cy="190500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018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905EB-92BA-1499-AC76-F980DA49D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8E3C694-2D8E-4E8E-C8BC-006F0CDA5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622" y="1998133"/>
            <a:ext cx="6897511" cy="4178830"/>
          </a:xfrm>
        </p:spPr>
        <p:txBody>
          <a:bodyPr/>
          <a:lstStyle/>
          <a:p>
            <a:pPr marL="0" indent="0">
              <a:buNone/>
            </a:pP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Per </a:t>
            </a:r>
            <a:r>
              <a:rPr lang="en-GB" sz="2400" dirty="0">
                <a:solidFill>
                  <a:srgbClr val="5E5352"/>
                </a:solidFill>
                <a:latin typeface="Arial Nova" panose="020F0502020204030204" pitchFamily="34" charset="0"/>
              </a:rPr>
              <a:t>per </a:t>
            </a:r>
            <a:r>
              <a:rPr lang="en-GB" sz="2400" dirty="0" err="1">
                <a:solidFill>
                  <a:srgbClr val="5E5352"/>
                </a:solidFill>
                <a:latin typeface="Arial Nova" panose="020F0502020204030204" pitchFamily="34" charset="0"/>
              </a:rPr>
              <a:t>gli</a:t>
            </a:r>
            <a:r>
              <a:rPr lang="en-GB" sz="2400" dirty="0">
                <a:solidFill>
                  <a:srgbClr val="5E5352"/>
                </a:solidFill>
                <a:latin typeface="Arial Nova" panose="020F0502020204030204" pitchFamily="34" charset="0"/>
              </a:rPr>
              <a:t> </a:t>
            </a:r>
            <a:r>
              <a:rPr lang="en-GB" sz="2400" dirty="0" err="1">
                <a:solidFill>
                  <a:srgbClr val="5E5352"/>
                </a:solidFill>
                <a:latin typeface="Arial Nova" panose="020F0502020204030204" pitchFamily="34" charset="0"/>
              </a:rPr>
              <a:t>acquisti</a:t>
            </a:r>
            <a:r>
              <a:rPr lang="en-GB" sz="2400" dirty="0">
                <a:solidFill>
                  <a:srgbClr val="5E5352"/>
                </a:solidFill>
                <a:latin typeface="Arial Nova" panose="020F0502020204030204" pitchFamily="34" charset="0"/>
              </a:rPr>
              <a:t>, le </a:t>
            </a:r>
            <a:r>
              <a:rPr lang="en-GB" sz="2400" b="1" dirty="0" err="1">
                <a:solidFill>
                  <a:srgbClr val="5E5352"/>
                </a:solidFill>
                <a:latin typeface="Arial Nova" panose="020F0502020204030204" pitchFamily="34" charset="0"/>
              </a:rPr>
              <a:t>Famiglie</a:t>
            </a:r>
            <a:r>
              <a:rPr lang="en-GB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 Cooperative </a:t>
            </a:r>
            <a:r>
              <a:rPr lang="en-GB" sz="2400" b="1" dirty="0" err="1">
                <a:solidFill>
                  <a:srgbClr val="5E5352"/>
                </a:solidFill>
                <a:latin typeface="Arial Nova" panose="020F0502020204030204" pitchFamily="34" charset="0"/>
              </a:rPr>
              <a:t>facevano</a:t>
            </a:r>
            <a:r>
              <a:rPr lang="en-GB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 capo al Consorzio SAIT</a:t>
            </a:r>
          </a:p>
          <a:p>
            <a:pPr marL="0" indent="0">
              <a:buNone/>
            </a:pPr>
            <a:endParaRPr lang="en-GB" sz="2400" dirty="0">
              <a:solidFill>
                <a:srgbClr val="5E5352"/>
              </a:solidFill>
              <a:latin typeface="Arial Nova" panose="020F0502020204030204" pitchFamily="34" charset="0"/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5E5352"/>
                </a:solidFill>
                <a:latin typeface="Arial Nova" panose="020F0502020204030204" pitchFamily="34" charset="0"/>
              </a:rPr>
              <a:t>Ancora </a:t>
            </a:r>
            <a:r>
              <a:rPr lang="en-GB" sz="2400" dirty="0" err="1">
                <a:solidFill>
                  <a:srgbClr val="5E5352"/>
                </a:solidFill>
                <a:latin typeface="Arial Nova" panose="020F0502020204030204" pitchFamily="34" charset="0"/>
              </a:rPr>
              <a:t>oggi</a:t>
            </a:r>
            <a:r>
              <a:rPr lang="en-GB" sz="2400" dirty="0">
                <a:solidFill>
                  <a:srgbClr val="5E5352"/>
                </a:solidFill>
                <a:latin typeface="Arial Nova" panose="020F0502020204030204" pitchFamily="34" charset="0"/>
              </a:rPr>
              <a:t> </a:t>
            </a:r>
            <a:r>
              <a:rPr lang="en-GB" sz="2400" dirty="0" err="1">
                <a:solidFill>
                  <a:schemeClr val="accent4">
                    <a:lumMod val="75000"/>
                  </a:schemeClr>
                </a:solidFill>
                <a:latin typeface="Arial Nova" panose="020F0502020204030204" pitchFamily="34" charset="0"/>
              </a:rPr>
              <a:t>i</a:t>
            </a:r>
            <a:r>
              <a:rPr lang="en-GB" sz="2400" dirty="0">
                <a:solidFill>
                  <a:schemeClr val="accent4">
                    <a:lumMod val="75000"/>
                  </a:schemeClr>
                </a:solidFill>
                <a:latin typeface="Arial Nova" panose="020F0502020204030204" pitchFamily="34" charset="0"/>
              </a:rPr>
              <a:t> due </a:t>
            </a:r>
            <a:r>
              <a:rPr lang="en-GB" sz="2400" dirty="0" err="1">
                <a:solidFill>
                  <a:schemeClr val="accent4">
                    <a:lumMod val="75000"/>
                  </a:schemeClr>
                </a:solidFill>
                <a:latin typeface="Arial Nova" panose="020F0502020204030204" pitchFamily="34" charset="0"/>
              </a:rPr>
              <a:t>organismi</a:t>
            </a:r>
            <a:r>
              <a:rPr lang="en-GB" sz="2400" dirty="0">
                <a:solidFill>
                  <a:schemeClr val="accent4">
                    <a:lumMod val="75000"/>
                  </a:schemeClr>
                </a:solidFill>
                <a:latin typeface="Arial Nova" panose="020F0502020204030204" pitchFamily="34" charset="0"/>
              </a:rPr>
              <a:t> </a:t>
            </a:r>
            <a:r>
              <a:rPr lang="en-GB" sz="2400" dirty="0" err="1">
                <a:solidFill>
                  <a:schemeClr val="accent4">
                    <a:lumMod val="75000"/>
                  </a:schemeClr>
                </a:solidFill>
                <a:latin typeface="Arial Nova" panose="020F0502020204030204" pitchFamily="34" charset="0"/>
              </a:rPr>
              <a:t>permangono</a:t>
            </a:r>
            <a:r>
              <a:rPr lang="en-GB" sz="2400" dirty="0">
                <a:solidFill>
                  <a:srgbClr val="5E5352"/>
                </a:solidFill>
                <a:latin typeface="Arial Nova" panose="020F0502020204030204" pitchFamily="34" charset="0"/>
              </a:rPr>
              <a:t>, </a:t>
            </a:r>
            <a:r>
              <a:rPr lang="en-GB" sz="2400" dirty="0" err="1">
                <a:solidFill>
                  <a:srgbClr val="5E5352"/>
                </a:solidFill>
                <a:latin typeface="Arial Nova" panose="020F0502020204030204" pitchFamily="34" charset="0"/>
              </a:rPr>
              <a:t>anche</a:t>
            </a:r>
            <a:r>
              <a:rPr lang="en-GB" sz="2400" dirty="0">
                <a:solidFill>
                  <a:srgbClr val="5E5352"/>
                </a:solidFill>
                <a:latin typeface="Arial Nova" panose="020F0502020204030204" pitchFamily="34" charset="0"/>
              </a:rPr>
              <a:t> se le loro </a:t>
            </a:r>
            <a:r>
              <a:rPr lang="en-GB" sz="2400" dirty="0" err="1">
                <a:solidFill>
                  <a:srgbClr val="5E5352"/>
                </a:solidFill>
                <a:latin typeface="Arial Nova" panose="020F0502020204030204" pitchFamily="34" charset="0"/>
              </a:rPr>
              <a:t>denominazioni</a:t>
            </a:r>
            <a:r>
              <a:rPr lang="en-GB" sz="2400" dirty="0">
                <a:solidFill>
                  <a:srgbClr val="5E5352"/>
                </a:solidFill>
                <a:latin typeface="Arial Nova" panose="020F0502020204030204" pitchFamily="34" charset="0"/>
              </a:rPr>
              <a:t> </a:t>
            </a:r>
            <a:r>
              <a:rPr lang="en-GB" sz="2400" dirty="0" err="1">
                <a:solidFill>
                  <a:srgbClr val="5E5352"/>
                </a:solidFill>
                <a:latin typeface="Arial Nova" panose="020F0502020204030204" pitchFamily="34" charset="0"/>
              </a:rPr>
              <a:t>sono</a:t>
            </a:r>
            <a:r>
              <a:rPr lang="en-GB" sz="2400" dirty="0">
                <a:solidFill>
                  <a:srgbClr val="5E5352"/>
                </a:solidFill>
                <a:latin typeface="Arial Nova" panose="020F0502020204030204" pitchFamily="34" charset="0"/>
              </a:rPr>
              <a:t> </a:t>
            </a:r>
            <a:r>
              <a:rPr lang="en-GB" sz="2400" dirty="0" err="1">
                <a:solidFill>
                  <a:srgbClr val="5E5352"/>
                </a:solidFill>
                <a:latin typeface="Arial Nova" panose="020F0502020204030204" pitchFamily="34" charset="0"/>
              </a:rPr>
              <a:t>cambiate</a:t>
            </a:r>
            <a:endParaRPr lang="it-IT" sz="2400" dirty="0">
              <a:solidFill>
                <a:srgbClr val="5E5352"/>
              </a:solidFill>
              <a:latin typeface="Arial Nova" panose="020F050202020403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0897BA3-4234-A9CB-3AB6-46F289EE8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249" y="3855224"/>
            <a:ext cx="1788913" cy="1955026"/>
          </a:xfrm>
          <a:prstGeom prst="rect">
            <a:avLst/>
          </a:prstGeom>
        </p:spPr>
      </p:pic>
      <p:sp>
        <p:nvSpPr>
          <p:cNvPr id="4" name="Titolo 5">
            <a:extLst>
              <a:ext uri="{FF2B5EF4-FFF2-40B4-BE49-F238E27FC236}">
                <a16:creationId xmlns:a16="http://schemas.microsoft.com/office/drawing/2014/main" id="{F11FEBAF-F296-DFF6-A26F-E7FC080363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9773" y="1131267"/>
            <a:ext cx="930045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4">
                    <a:lumMod val="75000"/>
                  </a:schemeClr>
                </a:solidFill>
                <a:latin typeface="Arial Nova" panose="020F0502020204030204" pitchFamily="34" charset="0"/>
              </a:rPr>
              <a:t>Le Origini della Famiglia Cooperativa Val di Non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34903E9-9871-84A8-3984-89C9322BCE72}"/>
              </a:ext>
            </a:extLst>
          </p:cNvPr>
          <p:cNvSpPr/>
          <p:nvPr/>
        </p:nvSpPr>
        <p:spPr>
          <a:xfrm>
            <a:off x="7670249" y="5905500"/>
            <a:ext cx="2740473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Ing. Emanuele </a:t>
            </a:r>
            <a:r>
              <a:rPr lang="en-GB" sz="1200" dirty="0" err="1">
                <a:solidFill>
                  <a:srgbClr val="5E5352"/>
                </a:solidFill>
                <a:latin typeface="Arial Nova" panose="020B0504020202020204" pitchFamily="34" charset="0"/>
              </a:rPr>
              <a:t>Lanzerotti</a:t>
            </a:r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 </a:t>
            </a:r>
          </a:p>
          <a:p>
            <a:r>
              <a:rPr lang="en-GB" sz="1200" dirty="0" err="1">
                <a:solidFill>
                  <a:srgbClr val="5E5352"/>
                </a:solidFill>
                <a:latin typeface="Arial Nova" panose="020B0504020202020204" pitchFamily="34" charset="0"/>
              </a:rPr>
              <a:t>fondatore</a:t>
            </a:r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 del Sait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0484FCD-B1E2-0A30-969D-E182525391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413" r="5796"/>
          <a:stretch>
            <a:fillRect/>
          </a:stretch>
        </p:blipFill>
        <p:spPr>
          <a:xfrm>
            <a:off x="7670249" y="1913468"/>
            <a:ext cx="1899982" cy="137285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933D441C-54E0-9185-0DA9-DFD502C72259}"/>
              </a:ext>
            </a:extLst>
          </p:cNvPr>
          <p:cNvSpPr/>
          <p:nvPr/>
        </p:nvSpPr>
        <p:spPr>
          <a:xfrm>
            <a:off x="7586133" y="3324418"/>
            <a:ext cx="2740473" cy="387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Don Lorenzo Guetti</a:t>
            </a:r>
          </a:p>
          <a:p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 </a:t>
            </a:r>
            <a:r>
              <a:rPr lang="en-GB" sz="1200" dirty="0" err="1">
                <a:solidFill>
                  <a:srgbClr val="5E5352"/>
                </a:solidFill>
                <a:latin typeface="Arial Nova" panose="020B0504020202020204" pitchFamily="34" charset="0"/>
              </a:rPr>
              <a:t>fondatore</a:t>
            </a:r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 </a:t>
            </a:r>
            <a:r>
              <a:rPr lang="en-GB" sz="1200" dirty="0" err="1">
                <a:solidFill>
                  <a:srgbClr val="5E5352"/>
                </a:solidFill>
                <a:latin typeface="Arial Nova" panose="020B0504020202020204" pitchFamily="34" charset="0"/>
              </a:rPr>
              <a:t>delle</a:t>
            </a:r>
            <a:r>
              <a:rPr lang="en-GB" sz="1200" dirty="0">
                <a:solidFill>
                  <a:srgbClr val="5E5352"/>
                </a:solidFill>
                <a:latin typeface="Arial Nova" panose="020B0504020202020204" pitchFamily="34" charset="0"/>
              </a:rPr>
              <a:t> Casse </a:t>
            </a:r>
            <a:r>
              <a:rPr lang="en-GB" sz="1200" dirty="0" err="1">
                <a:solidFill>
                  <a:srgbClr val="5E5352"/>
                </a:solidFill>
                <a:latin typeface="Arial Nova" panose="020B0504020202020204" pitchFamily="34" charset="0"/>
              </a:rPr>
              <a:t>Rurali</a:t>
            </a:r>
            <a:endParaRPr lang="en-GB" sz="1200" dirty="0">
              <a:solidFill>
                <a:srgbClr val="5E5352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501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4D832-5F4B-DA7C-826A-9CE5BC649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7440FAE-4716-A19A-6AAB-F13FB47C3424}"/>
              </a:ext>
            </a:extLst>
          </p:cNvPr>
          <p:cNvSpPr txBox="1"/>
          <p:nvPr/>
        </p:nvSpPr>
        <p:spPr>
          <a:xfrm>
            <a:off x="261422" y="1765396"/>
            <a:ext cx="9988237" cy="3873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sz="1800" b="1" i="0" dirty="0">
              <a:solidFill>
                <a:srgbClr val="5E5352"/>
              </a:solidFill>
              <a:effectLst/>
              <a:latin typeface="Montserrat" panose="00000500000000000000" pitchFamily="2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A partire dai </a:t>
            </a: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primi anni del 1900 </a:t>
            </a: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si costituirono molte altre Famiglie Cooperative che assicurarono ai cittadini del Trentino e della Val di Non </a:t>
            </a: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una rete capillare di servizi alla popolazione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it-IT" sz="2400" dirty="0">
              <a:solidFill>
                <a:srgbClr val="5E5352"/>
              </a:solidFill>
              <a:latin typeface="Arial Nova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A partire dagli anni ’90 del 1900 </a:t>
            </a: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la </a:t>
            </a: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Grande Distribuzione Organizzata (</a:t>
            </a: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GDO) </a:t>
            </a:r>
            <a:r>
              <a:rPr lang="it-IT" sz="2400" b="1" dirty="0">
                <a:solidFill>
                  <a:srgbClr val="5E5352"/>
                </a:solidFill>
                <a:latin typeface="Arial Nova" panose="020F0502020204030204" pitchFamily="34" charset="0"/>
              </a:rPr>
              <a:t>entrò anche in Valle</a:t>
            </a:r>
            <a:r>
              <a:rPr lang="it-IT" sz="2400" dirty="0">
                <a:solidFill>
                  <a:srgbClr val="5E5352"/>
                </a:solidFill>
                <a:latin typeface="Arial Nova" panose="020F0502020204030204" pitchFamily="34" charset="0"/>
              </a:rPr>
              <a:t> aprendo nuovi supermercati ad insegna Coop e Poli, che cambiarono il modo di agire delle Cooperative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it-IT" sz="2400" i="1" dirty="0">
                <a:solidFill>
                  <a:srgbClr val="C00000"/>
                </a:solidFill>
                <a:latin typeface="Arial Nova" panose="020F0502020204030204" pitchFamily="34" charset="0"/>
              </a:rPr>
              <a:t>«Era necessario unire le forze per essere competitivi ed efficienti, per ridurre i costi»  </a:t>
            </a:r>
            <a:r>
              <a:rPr lang="it-IT" i="1" dirty="0">
                <a:solidFill>
                  <a:srgbClr val="5E5352"/>
                </a:solidFill>
                <a:latin typeface="Arial Nova" panose="020F0502020204030204" pitchFamily="34" charset="0"/>
              </a:rPr>
              <a:t>(Maurizio Ianes)</a:t>
            </a:r>
          </a:p>
        </p:txBody>
      </p:sp>
      <p:sp>
        <p:nvSpPr>
          <p:cNvPr id="3" name="Titolo 5">
            <a:extLst>
              <a:ext uri="{FF2B5EF4-FFF2-40B4-BE49-F238E27FC236}">
                <a16:creationId xmlns:a16="http://schemas.microsoft.com/office/drawing/2014/main" id="{DA1B88CC-024F-D7BE-D956-D54D3E144F5D}"/>
              </a:ext>
            </a:extLst>
          </p:cNvPr>
          <p:cNvSpPr txBox="1">
            <a:spLocks/>
          </p:cNvSpPr>
          <p:nvPr/>
        </p:nvSpPr>
        <p:spPr>
          <a:xfrm>
            <a:off x="147177" y="1229866"/>
            <a:ext cx="8790448" cy="5355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b="1" dirty="0">
                <a:solidFill>
                  <a:srgbClr val="C00000"/>
                </a:solidFill>
                <a:latin typeface="Arial Nova" panose="020F0502020204030204" pitchFamily="34" charset="0"/>
                <a:ea typeface="+mn-ea"/>
                <a:cs typeface="+mn-cs"/>
              </a:rPr>
              <a:t>Le tappe e i progetti innovativi</a:t>
            </a:r>
          </a:p>
        </p:txBody>
      </p:sp>
    </p:spTree>
    <p:extLst>
      <p:ext uri="{BB962C8B-B14F-4D97-AF65-F5344CB8AC3E}">
        <p14:creationId xmlns:p14="http://schemas.microsoft.com/office/powerpoint/2010/main" val="42679204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1809</Words>
  <Application>Microsoft Office PowerPoint</Application>
  <PresentationFormat>Widescreen</PresentationFormat>
  <Paragraphs>217</Paragraphs>
  <Slides>41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51" baseType="lpstr">
      <vt:lpstr>Arial</vt:lpstr>
      <vt:lpstr>Arial Nova</vt:lpstr>
      <vt:lpstr>Blackadder ITC</vt:lpstr>
      <vt:lpstr>Bodoni MT</vt:lpstr>
      <vt:lpstr>Calibri</vt:lpstr>
      <vt:lpstr>Montserrat</vt:lpstr>
      <vt:lpstr>Montserrat ExtraBold</vt:lpstr>
      <vt:lpstr>Script MT Bold</vt:lpstr>
      <vt:lpstr>Wingdings</vt:lpstr>
      <vt:lpstr>Tema di Office</vt:lpstr>
      <vt:lpstr>Presentazione standard di PowerPoint</vt:lpstr>
      <vt:lpstr>Presentazione standard di PowerPoint</vt:lpstr>
      <vt:lpstr>La Cooperazione in Val di Non</vt:lpstr>
      <vt:lpstr>Presentazione standard di PowerPoint</vt:lpstr>
      <vt:lpstr>Presentazione standard di PowerPoint</vt:lpstr>
      <vt:lpstr>Presentazione standard di PowerPoint</vt:lpstr>
      <vt:lpstr>Le Origini della Famiglia Cooperativa Val di Non</vt:lpstr>
      <vt:lpstr>Le Origini della Famiglia Cooperativa Val di Non</vt:lpstr>
      <vt:lpstr>Presentazione standard di PowerPoint</vt:lpstr>
      <vt:lpstr>Presentazione standard di PowerPoint</vt:lpstr>
      <vt:lpstr>Presentazione standard di PowerPoint</vt:lpstr>
      <vt:lpstr>Nella prima fusione del 1987 il CDA era composto dai presidenti delle 5 famiglie cooperative. I nomi sono Giorgio Turri Castelfondo, Aldo Anselmi Brez, Francesco Franch Cloz, Marino Zucal Romeno e Livio Ziller Dambel. Primo presidente Francesco Franch.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Parte del primo Consiglio d’Amministrazione della Famiglia Cooperativa Val di Non-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Soci e organi… partendo dall’inizio </vt:lpstr>
      <vt:lpstr>La cassaforte per mettere al sicuro gli incassi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rete territoriale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Giada Guerini</dc:creator>
  <cp:lastModifiedBy>Martina</cp:lastModifiedBy>
  <cp:revision>188</cp:revision>
  <cp:lastPrinted>2025-07-11T07:53:48Z</cp:lastPrinted>
  <dcterms:created xsi:type="dcterms:W3CDTF">2025-04-28T09:39:04Z</dcterms:created>
  <dcterms:modified xsi:type="dcterms:W3CDTF">2025-07-11T08:52:52Z</dcterms:modified>
</cp:coreProperties>
</file>